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4"/>
  </p:sldMasterIdLst>
  <p:notesMasterIdLst>
    <p:notesMasterId r:id="rId19"/>
  </p:notesMasterIdLst>
  <p:sldIdLst>
    <p:sldId id="256" r:id="rId5"/>
    <p:sldId id="257" r:id="rId6"/>
    <p:sldId id="258" r:id="rId7"/>
    <p:sldId id="265" r:id="rId8"/>
    <p:sldId id="273" r:id="rId9"/>
    <p:sldId id="264" r:id="rId10"/>
    <p:sldId id="266" r:id="rId11"/>
    <p:sldId id="270" r:id="rId12"/>
    <p:sldId id="267" r:id="rId13"/>
    <p:sldId id="268" r:id="rId14"/>
    <p:sldId id="269" r:id="rId15"/>
    <p:sldId id="271" r:id="rId16"/>
    <p:sldId id="272" r:id="rId17"/>
    <p:sldId id="274" r:id="rId1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Economica" panose="020B0600000101010101" charset="0"/>
      <p:regular r:id="rId24"/>
      <p:bold r:id="rId25"/>
      <p:italic r:id="rId26"/>
      <p:boldItalic r:id="rId27"/>
    </p:embeddedFont>
    <p:embeddedFont>
      <p:font typeface="Open Sans" panose="020B0606030504020204" pitchFamily="34" charset="0"/>
      <p:regular r:id="rId28"/>
      <p:bold r:id="rId29"/>
      <p:italic r:id="rId30"/>
      <p:boldItalic r:id="rId31"/>
    </p:embeddedFont>
    <p:embeddedFont>
      <p:font typeface="맑은 고딕" panose="020B0503020000020004" pitchFamily="50" charset="-127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F0A59C-32A4-4AA6-87B2-864FB769A60C}" v="365" dt="2023-08-08T19:21:37.5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922" autoAdjust="0"/>
  </p:normalViewPr>
  <p:slideViewPr>
    <p:cSldViewPr snapToGrid="0">
      <p:cViewPr varScale="1">
        <p:scale>
          <a:sx n="115" d="100"/>
          <a:sy n="115" d="100"/>
        </p:scale>
        <p:origin x="498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jpg>
</file>

<file path=ppt/media/image10.jpg>
</file>

<file path=ppt/media/image11.jp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5fbe5d6d04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5fbe5d6d04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7785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311700" y="987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onsolas"/>
                <a:ea typeface="Consolas"/>
                <a:cs typeface="Consolas"/>
                <a:sym typeface="Consolas"/>
              </a:rPr>
              <a:t>P	o	r	t	f	o	l	i	o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3" name="Google Shape;63;p13"/>
          <p:cNvSpPr txBox="1">
            <a:spLocks noGrp="1"/>
          </p:cNvSpPr>
          <p:nvPr>
            <p:ph type="body" idx="1"/>
          </p:nvPr>
        </p:nvSpPr>
        <p:spPr>
          <a:xfrm>
            <a:off x="2060539" y="913567"/>
            <a:ext cx="6356100" cy="6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32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ko" sz="14400" dirty="0">
                <a:latin typeface="Consolas"/>
                <a:ea typeface="Consolas"/>
                <a:cs typeface="Consolas"/>
                <a:sym typeface="Consolas"/>
              </a:rPr>
              <a:t>김 강 휘	</a:t>
            </a:r>
            <a:endParaRPr sz="144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" name="Google Shape;65;p13"/>
          <p:cNvSpPr txBox="1"/>
          <p:nvPr/>
        </p:nvSpPr>
        <p:spPr>
          <a:xfrm>
            <a:off x="4971840" y="1150930"/>
            <a:ext cx="3040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latin typeface="Consolas"/>
                <a:ea typeface="Consolas"/>
                <a:cs typeface="Consolas"/>
                <a:sym typeface="Consolas"/>
              </a:rPr>
              <a:t>서 버 	프 로 그 래 머 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" name="Google Shape;66;p13"/>
          <p:cNvSpPr txBox="1"/>
          <p:nvPr/>
        </p:nvSpPr>
        <p:spPr>
          <a:xfrm>
            <a:off x="323724" y="3183614"/>
            <a:ext cx="2926549" cy="1659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dirty="0">
                <a:latin typeface="Consolas"/>
                <a:ea typeface="Consolas"/>
                <a:cs typeface="Consolas"/>
                <a:sym typeface="Consolas"/>
              </a:rPr>
              <a:t>Phone. 	010 - 5532 - 9382</a:t>
            </a:r>
            <a:endParaRPr lang="en-US" altLang="ko"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sz="10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altLang="ko" sz="1000" dirty="0">
                <a:latin typeface="Consolas"/>
                <a:ea typeface="Consolas"/>
                <a:cs typeface="Consolas"/>
                <a:sym typeface="Consolas"/>
              </a:rPr>
              <a:t>E-mail 	kkh3a4a@naver.com</a:t>
            </a:r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altLang="ko-KR" sz="1000" dirty="0">
                <a:latin typeface="Consolas"/>
                <a:ea typeface="Consolas"/>
                <a:cs typeface="Consolas"/>
                <a:sym typeface="Consolas"/>
              </a:rPr>
              <a:t>Education	</a:t>
            </a:r>
            <a:r>
              <a:rPr lang="ko-KR" altLang="en-US" sz="1000" dirty="0">
                <a:latin typeface="Consolas"/>
                <a:ea typeface="Consolas"/>
                <a:cs typeface="Consolas"/>
                <a:sym typeface="Consolas"/>
              </a:rPr>
              <a:t>한국공학대학교 </a:t>
            </a:r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altLang="ko-KR" sz="10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ko-KR" altLang="en-US" sz="1000" dirty="0">
                <a:latin typeface="Consolas"/>
                <a:ea typeface="Consolas"/>
                <a:cs typeface="Consolas"/>
                <a:sym typeface="Consolas"/>
              </a:rPr>
              <a:t>게임공학과 졸업예정</a:t>
            </a:r>
            <a:r>
              <a:rPr lang="en-US" altLang="ko-KR" sz="1000" dirty="0">
                <a:latin typeface="Consolas"/>
                <a:ea typeface="Consolas"/>
                <a:cs typeface="Consolas"/>
                <a:sym typeface="Consolas"/>
              </a:rPr>
              <a:t>(2024.02)</a:t>
            </a:r>
            <a:endParaRPr lang="ko-KR" altLang="en-US"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altLang="ko" sz="1000" dirty="0">
                <a:latin typeface="Consolas"/>
                <a:ea typeface="Consolas"/>
                <a:cs typeface="Consolas"/>
                <a:sym typeface="Consolas"/>
              </a:rPr>
              <a:t>Birth	1997. 04. 17</a:t>
            </a:r>
          </a:p>
          <a:p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altLang="ko-KR" sz="1000" dirty="0">
                <a:latin typeface="Consolas"/>
                <a:ea typeface="Consolas"/>
                <a:cs typeface="Consolas"/>
                <a:sym typeface="Consolas"/>
              </a:rPr>
              <a:t>Address	</a:t>
            </a:r>
            <a:r>
              <a:rPr lang="ko-KR" altLang="en-US" sz="1000" dirty="0">
                <a:latin typeface="Consolas"/>
                <a:ea typeface="Consolas"/>
                <a:cs typeface="Consolas"/>
                <a:sym typeface="Consolas"/>
              </a:rPr>
              <a:t>경기도 시흥시 </a:t>
            </a:r>
            <a:r>
              <a:rPr lang="ko-KR" altLang="en-US" sz="1000" dirty="0" err="1">
                <a:latin typeface="Consolas"/>
                <a:ea typeface="Consolas"/>
                <a:cs typeface="Consolas"/>
                <a:sym typeface="Consolas"/>
              </a:rPr>
              <a:t>정왕동</a:t>
            </a:r>
            <a:endParaRPr lang="ko-KR" altLang="en-US" sz="1000" dirty="0">
              <a:latin typeface="Consolas"/>
              <a:ea typeface="Consolas"/>
              <a:cs typeface="Consolas"/>
              <a:sym typeface="Consolas"/>
            </a:endParaRPr>
          </a:p>
          <a:p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ABE02E-EABD-38F8-D125-A52C136F9A1F}"/>
              </a:ext>
            </a:extLst>
          </p:cNvPr>
          <p:cNvSpPr txBox="1"/>
          <p:nvPr/>
        </p:nvSpPr>
        <p:spPr>
          <a:xfrm>
            <a:off x="3632667" y="1504095"/>
            <a:ext cx="2261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</a:rPr>
              <a:t>Skills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5E7D871-2F0C-7741-3152-B2DA00BFD6F0}"/>
              </a:ext>
            </a:extLst>
          </p:cNvPr>
          <p:cNvCxnSpPr>
            <a:cxnSpLocks/>
          </p:cNvCxnSpPr>
          <p:nvPr/>
        </p:nvCxnSpPr>
        <p:spPr>
          <a:xfrm>
            <a:off x="3632667" y="1811872"/>
            <a:ext cx="0" cy="30007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6B943EB-78D2-1961-E732-FEAC9F198800}"/>
              </a:ext>
            </a:extLst>
          </p:cNvPr>
          <p:cNvSpPr txBox="1"/>
          <p:nvPr/>
        </p:nvSpPr>
        <p:spPr>
          <a:xfrm>
            <a:off x="3652105" y="1811872"/>
            <a:ext cx="167851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Consolas" panose="020B0609020204030204" pitchFamily="49" charset="0"/>
              </a:rPr>
              <a:t>언어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 C</a:t>
            </a:r>
          </a:p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en-US" altLang="ko-KR" sz="1000" b="1" dirty="0">
                <a:latin typeface="Consolas" panose="020B0609020204030204" pitchFamily="49" charset="0"/>
              </a:rPr>
              <a:t>C++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Python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Lua Script</a:t>
            </a:r>
            <a:endParaRPr lang="ko-KR" altLang="en-US" sz="1000" dirty="0"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04A024-B287-A2A5-F1A5-CBED0A17F08E}"/>
              </a:ext>
            </a:extLst>
          </p:cNvPr>
          <p:cNvSpPr txBox="1"/>
          <p:nvPr/>
        </p:nvSpPr>
        <p:spPr>
          <a:xfrm>
            <a:off x="3632667" y="3529966"/>
            <a:ext cx="22610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Consolas" panose="020B0609020204030204" pitchFamily="49" charset="0"/>
              </a:rPr>
              <a:t>클라이언트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SDL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SFML</a:t>
            </a:r>
          </a:p>
          <a:p>
            <a:pPr marL="171450" indent="-171450">
              <a:buFontTx/>
              <a:buChar char="-"/>
            </a:pPr>
            <a:r>
              <a:rPr lang="en-US" altLang="ko-KR" sz="1000" b="1" dirty="0">
                <a:latin typeface="Consolas" panose="020B0609020204030204" pitchFamily="49" charset="0"/>
              </a:rPr>
              <a:t>Unreal Engine5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Unity</a:t>
            </a:r>
          </a:p>
          <a:p>
            <a:pPr marL="171450" indent="-171450">
              <a:buFontTx/>
              <a:buChar char="-"/>
            </a:pPr>
            <a:endParaRPr lang="en-US" altLang="ko-KR" sz="1000" b="1" dirty="0"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761A01-A33F-8022-67C8-3BC7DCE1FD3A}"/>
              </a:ext>
            </a:extLst>
          </p:cNvPr>
          <p:cNvSpPr txBox="1"/>
          <p:nvPr/>
        </p:nvSpPr>
        <p:spPr>
          <a:xfrm>
            <a:off x="3629942" y="2679054"/>
            <a:ext cx="177494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Consolas" panose="020B0609020204030204" pitchFamily="49" charset="0"/>
              </a:rPr>
              <a:t>서버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TCP</a:t>
            </a:r>
          </a:p>
          <a:p>
            <a:pPr marL="171450" indent="-171450">
              <a:buFontTx/>
              <a:buChar char="-"/>
            </a:pPr>
            <a:r>
              <a:rPr lang="en-US" altLang="ko-KR" sz="1000" b="1" dirty="0">
                <a:latin typeface="Consolas" panose="020B0609020204030204" pitchFamily="49" charset="0"/>
              </a:rPr>
              <a:t>IOCP</a:t>
            </a:r>
          </a:p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en-US" altLang="ko-KR" sz="1000" dirty="0" err="1">
                <a:latin typeface="Consolas" panose="020B0609020204030204" pitchFamily="49" charset="0"/>
              </a:rPr>
              <a:t>Ms</a:t>
            </a:r>
            <a:r>
              <a:rPr lang="en-US" altLang="ko-KR" sz="1000" dirty="0">
                <a:latin typeface="Consolas" panose="020B0609020204030204" pitchFamily="49" charset="0"/>
              </a:rPr>
              <a:t> SQL</a:t>
            </a:r>
          </a:p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ko-KR" altLang="en-US" sz="1000" dirty="0" err="1">
                <a:latin typeface="Consolas" panose="020B0609020204030204" pitchFamily="49" charset="0"/>
              </a:rPr>
              <a:t>멀티쓰레딩</a:t>
            </a:r>
            <a:endParaRPr lang="en-US" altLang="ko-KR" sz="1000" dirty="0"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7B85D9-BBF7-1F1B-9DD7-963BF039659E}"/>
              </a:ext>
            </a:extLst>
          </p:cNvPr>
          <p:cNvSpPr txBox="1"/>
          <p:nvPr/>
        </p:nvSpPr>
        <p:spPr>
          <a:xfrm>
            <a:off x="3632667" y="4363406"/>
            <a:ext cx="22610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Consolas" panose="020B0609020204030204" pitchFamily="49" charset="0"/>
              </a:rPr>
              <a:t>Etc.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3ds Max</a:t>
            </a:r>
          </a:p>
          <a:p>
            <a:pPr marL="171450" indent="-171450">
              <a:buFontTx/>
              <a:buChar char="-"/>
            </a:pPr>
            <a:r>
              <a:rPr lang="en-US" altLang="ko-KR" sz="1000" b="1" dirty="0" err="1">
                <a:latin typeface="Consolas" panose="020B0609020204030204" pitchFamily="49" charset="0"/>
              </a:rPr>
              <a:t>github</a:t>
            </a:r>
            <a:endParaRPr lang="en-US" altLang="ko-KR" sz="1000" b="1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</a:t>
            </a:r>
            <a:r>
              <a:rPr lang="ko-KR" altLang="en-US" sz="1000" dirty="0">
                <a:latin typeface="Consolas" panose="020B0609020204030204" pitchFamily="49" charset="0"/>
              </a:rPr>
              <a:t> </a:t>
            </a:r>
            <a:r>
              <a:rPr lang="en-US" altLang="ko-KR" sz="1000" dirty="0" err="1">
                <a:latin typeface="Consolas" panose="020B0609020204030204" pitchFamily="49" charset="0"/>
              </a:rPr>
              <a:t>PhotoShop</a:t>
            </a:r>
            <a:endParaRPr lang="ko-KR" altLang="en-US" sz="1000" dirty="0">
              <a:latin typeface="Consolas" panose="020B0609020204030204" pitchFamily="49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AA99499-799F-9011-D3FB-001AF10B916A}"/>
              </a:ext>
            </a:extLst>
          </p:cNvPr>
          <p:cNvCxnSpPr>
            <a:cxnSpLocks/>
          </p:cNvCxnSpPr>
          <p:nvPr/>
        </p:nvCxnSpPr>
        <p:spPr>
          <a:xfrm>
            <a:off x="3051600" y="1504737"/>
            <a:ext cx="540244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E7A27AC-B183-4890-78B4-5EC646A5BB21}"/>
              </a:ext>
            </a:extLst>
          </p:cNvPr>
          <p:cNvCxnSpPr>
            <a:cxnSpLocks/>
          </p:cNvCxnSpPr>
          <p:nvPr/>
        </p:nvCxnSpPr>
        <p:spPr>
          <a:xfrm>
            <a:off x="382021" y="849945"/>
            <a:ext cx="807202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 descr="인간의 얼굴, 사람, 의류, 넥타이이(가) 표시된 사진&#10;&#10;자동 생성된 설명">
            <a:extLst>
              <a:ext uri="{FF2B5EF4-FFF2-40B4-BE49-F238E27FC236}">
                <a16:creationId xmlns:a16="http://schemas.microsoft.com/office/drawing/2014/main" id="{D6DD839F-1910-2AB1-F14D-8F442CE09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973" y="991792"/>
            <a:ext cx="1609489" cy="21399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821291E-0111-C1E4-42E2-353C23D12624}"/>
              </a:ext>
            </a:extLst>
          </p:cNvPr>
          <p:cNvSpPr txBox="1"/>
          <p:nvPr/>
        </p:nvSpPr>
        <p:spPr>
          <a:xfrm>
            <a:off x="5944612" y="1504095"/>
            <a:ext cx="2261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+mn-ea"/>
                <a:ea typeface="+mn-ea"/>
              </a:rPr>
              <a:t>수강 과목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39A60C0-2AE6-4D81-5E8B-46658C585D4C}"/>
              </a:ext>
            </a:extLst>
          </p:cNvPr>
          <p:cNvCxnSpPr>
            <a:cxnSpLocks/>
          </p:cNvCxnSpPr>
          <p:nvPr/>
        </p:nvCxnSpPr>
        <p:spPr>
          <a:xfrm>
            <a:off x="5944612" y="1811872"/>
            <a:ext cx="0" cy="30007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9A59C82-5E2F-BF3F-8C7C-FDA5160800D7}"/>
              </a:ext>
            </a:extLst>
          </p:cNvPr>
          <p:cNvSpPr txBox="1"/>
          <p:nvPr/>
        </p:nvSpPr>
        <p:spPr>
          <a:xfrm>
            <a:off x="5964049" y="1811872"/>
            <a:ext cx="254818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Consolas" panose="020B0609020204030204" pitchFamily="49" charset="0"/>
              </a:rPr>
              <a:t>- C </a:t>
            </a:r>
            <a:r>
              <a:rPr lang="ko-KR" altLang="en-US" sz="1000" dirty="0">
                <a:latin typeface="Consolas" panose="020B0609020204030204" pitchFamily="49" charset="0"/>
              </a:rPr>
              <a:t>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 C++ </a:t>
            </a:r>
            <a:r>
              <a:rPr lang="ko-KR" altLang="en-US" sz="1000" dirty="0">
                <a:latin typeface="Consolas" panose="020B0609020204030204" pitchFamily="49" charset="0"/>
              </a:rPr>
              <a:t>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ko-KR" altLang="en-US" sz="1000" dirty="0">
                <a:latin typeface="Consolas" panose="020B0609020204030204" pitchFamily="49" charset="0"/>
              </a:rPr>
              <a:t>자료구조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- 2D </a:t>
            </a:r>
            <a:r>
              <a:rPr lang="ko-KR" altLang="en-US" sz="1000" dirty="0">
                <a:latin typeface="Consolas" panose="020B0609020204030204" pitchFamily="49" charset="0"/>
              </a:rPr>
              <a:t>게임 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 STL</a:t>
            </a:r>
          </a:p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ko-KR" altLang="en-US" sz="1000" dirty="0">
                <a:latin typeface="Consolas" panose="020B0609020204030204" pitchFamily="49" charset="0"/>
              </a:rPr>
              <a:t>데이터베이스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네트워크 게임 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게임소프트웨어 공학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latin typeface="Consolas" panose="020B0609020204030204" pitchFamily="49" charset="0"/>
              </a:rPr>
              <a:t>게임사운드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스크립트언어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게임엔진</a:t>
            </a:r>
            <a:r>
              <a:rPr lang="en-US" altLang="ko-KR" sz="1000" dirty="0">
                <a:latin typeface="Consolas" panose="020B0609020204030204" pitchFamily="49" charset="0"/>
              </a:rPr>
              <a:t>1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멀티 코어 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게임 서버 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endParaRPr lang="en-US" altLang="ko-KR" sz="1000" dirty="0">
              <a:latin typeface="Consolas" panose="020B0609020204030204" pitchFamily="49" charset="0"/>
            </a:endParaRPr>
          </a:p>
          <a:p>
            <a:endParaRPr lang="ko-KR" altLang="en-US" sz="1000" dirty="0"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DB </a:t>
            </a:r>
            <a:r>
              <a:rPr lang="ko-KR" altLang="en-US" dirty="0">
                <a:latin typeface="+mj-ea"/>
                <a:ea typeface="+mj-ea"/>
              </a:rPr>
              <a:t>연동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911485-D9C7-E6D6-0779-5B3D0A3B4085}"/>
              </a:ext>
            </a:extLst>
          </p:cNvPr>
          <p:cNvSpPr txBox="1"/>
          <p:nvPr/>
        </p:nvSpPr>
        <p:spPr>
          <a:xfrm>
            <a:off x="311700" y="979925"/>
            <a:ext cx="68621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Game 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에서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DB 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로 바로 연동하지 않고 </a:t>
            </a:r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Game 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와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DB 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을 연결시켜주는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Query Server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형식으로 구현</a:t>
            </a:r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	- Game 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의 부하와 메모리 사용 분산</a:t>
            </a:r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Google Shape;79;p15">
            <a:extLst>
              <a:ext uri="{FF2B5EF4-FFF2-40B4-BE49-F238E27FC236}">
                <a16:creationId xmlns:a16="http://schemas.microsoft.com/office/drawing/2014/main" id="{30A3FECE-491B-02F8-2261-B496CF02B11C}"/>
              </a:ext>
            </a:extLst>
          </p:cNvPr>
          <p:cNvSpPr/>
          <p:nvPr/>
        </p:nvSpPr>
        <p:spPr>
          <a:xfrm>
            <a:off x="501733" y="2102161"/>
            <a:ext cx="1230300" cy="3549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Client</a:t>
            </a:r>
            <a:endParaRPr/>
          </a:p>
        </p:txBody>
      </p:sp>
      <p:sp>
        <p:nvSpPr>
          <p:cNvPr id="7" name="Google Shape;80;p15">
            <a:extLst>
              <a:ext uri="{FF2B5EF4-FFF2-40B4-BE49-F238E27FC236}">
                <a16:creationId xmlns:a16="http://schemas.microsoft.com/office/drawing/2014/main" id="{1A86E27F-9526-3ACF-1C17-A7B9DA54B1EC}"/>
              </a:ext>
            </a:extLst>
          </p:cNvPr>
          <p:cNvSpPr/>
          <p:nvPr/>
        </p:nvSpPr>
        <p:spPr>
          <a:xfrm>
            <a:off x="501733" y="2543511"/>
            <a:ext cx="1230300" cy="3549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Client</a:t>
            </a:r>
            <a:endParaRPr/>
          </a:p>
        </p:txBody>
      </p:sp>
      <p:sp>
        <p:nvSpPr>
          <p:cNvPr id="8" name="Google Shape;81;p15">
            <a:extLst>
              <a:ext uri="{FF2B5EF4-FFF2-40B4-BE49-F238E27FC236}">
                <a16:creationId xmlns:a16="http://schemas.microsoft.com/office/drawing/2014/main" id="{8930B19B-2A5A-6A1C-D815-C99613AEDD9A}"/>
              </a:ext>
            </a:extLst>
          </p:cNvPr>
          <p:cNvSpPr/>
          <p:nvPr/>
        </p:nvSpPr>
        <p:spPr>
          <a:xfrm>
            <a:off x="501733" y="2984861"/>
            <a:ext cx="1230300" cy="3549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Client</a:t>
            </a:r>
            <a:endParaRPr/>
          </a:p>
        </p:txBody>
      </p:sp>
      <p:sp>
        <p:nvSpPr>
          <p:cNvPr id="9" name="Google Shape;82;p15">
            <a:extLst>
              <a:ext uri="{FF2B5EF4-FFF2-40B4-BE49-F238E27FC236}">
                <a16:creationId xmlns:a16="http://schemas.microsoft.com/office/drawing/2014/main" id="{C5C53B02-4BBC-0D07-7CA7-995BD19A8F25}"/>
              </a:ext>
            </a:extLst>
          </p:cNvPr>
          <p:cNvSpPr/>
          <p:nvPr/>
        </p:nvSpPr>
        <p:spPr>
          <a:xfrm>
            <a:off x="2986783" y="2102136"/>
            <a:ext cx="1965000" cy="7962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GameServer</a:t>
            </a:r>
            <a:endParaRPr/>
          </a:p>
        </p:txBody>
      </p:sp>
      <p:cxnSp>
        <p:nvCxnSpPr>
          <p:cNvPr id="10" name="Google Shape;83;p15">
            <a:extLst>
              <a:ext uri="{FF2B5EF4-FFF2-40B4-BE49-F238E27FC236}">
                <a16:creationId xmlns:a16="http://schemas.microsoft.com/office/drawing/2014/main" id="{0E8DD1FF-D335-1BF0-8EE6-8707C2E7756E}"/>
              </a:ext>
            </a:extLst>
          </p:cNvPr>
          <p:cNvCxnSpPr>
            <a:stCxn id="6" idx="3"/>
            <a:endCxn id="9" idx="1"/>
          </p:cNvCxnSpPr>
          <p:nvPr/>
        </p:nvCxnSpPr>
        <p:spPr>
          <a:xfrm>
            <a:off x="1732033" y="2279611"/>
            <a:ext cx="1254900" cy="22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" name="Google Shape;84;p15">
            <a:extLst>
              <a:ext uri="{FF2B5EF4-FFF2-40B4-BE49-F238E27FC236}">
                <a16:creationId xmlns:a16="http://schemas.microsoft.com/office/drawing/2014/main" id="{092F3E21-7AC5-8465-9CF2-AF0EE1ECBE04}"/>
              </a:ext>
            </a:extLst>
          </p:cNvPr>
          <p:cNvCxnSpPr>
            <a:stCxn id="7" idx="3"/>
            <a:endCxn id="9" idx="1"/>
          </p:cNvCxnSpPr>
          <p:nvPr/>
        </p:nvCxnSpPr>
        <p:spPr>
          <a:xfrm rot="10800000" flipH="1">
            <a:off x="1732033" y="2500161"/>
            <a:ext cx="1254900" cy="22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" name="Google Shape;85;p15">
            <a:extLst>
              <a:ext uri="{FF2B5EF4-FFF2-40B4-BE49-F238E27FC236}">
                <a16:creationId xmlns:a16="http://schemas.microsoft.com/office/drawing/2014/main" id="{6A7B4883-CCEA-8CC6-21D1-9C83272A4BE2}"/>
              </a:ext>
            </a:extLst>
          </p:cNvPr>
          <p:cNvCxnSpPr>
            <a:stCxn id="8" idx="3"/>
            <a:endCxn id="9" idx="1"/>
          </p:cNvCxnSpPr>
          <p:nvPr/>
        </p:nvCxnSpPr>
        <p:spPr>
          <a:xfrm rot="10800000" flipH="1">
            <a:off x="1732033" y="2500211"/>
            <a:ext cx="1254900" cy="66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Google Shape;86;p15">
            <a:extLst>
              <a:ext uri="{FF2B5EF4-FFF2-40B4-BE49-F238E27FC236}">
                <a16:creationId xmlns:a16="http://schemas.microsoft.com/office/drawing/2014/main" id="{027BA065-E0AD-6986-73F4-9EA9CFB0A79E}"/>
              </a:ext>
            </a:extLst>
          </p:cNvPr>
          <p:cNvSpPr/>
          <p:nvPr/>
        </p:nvSpPr>
        <p:spPr>
          <a:xfrm>
            <a:off x="2986783" y="3320561"/>
            <a:ext cx="1849500" cy="7074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Query Server</a:t>
            </a:r>
            <a:endParaRPr/>
          </a:p>
        </p:txBody>
      </p:sp>
      <p:cxnSp>
        <p:nvCxnSpPr>
          <p:cNvPr id="14" name="Google Shape;87;p15">
            <a:extLst>
              <a:ext uri="{FF2B5EF4-FFF2-40B4-BE49-F238E27FC236}">
                <a16:creationId xmlns:a16="http://schemas.microsoft.com/office/drawing/2014/main" id="{4C00A75B-AFF9-B773-31D4-A81E540F578F}"/>
              </a:ext>
            </a:extLst>
          </p:cNvPr>
          <p:cNvCxnSpPr/>
          <p:nvPr/>
        </p:nvCxnSpPr>
        <p:spPr>
          <a:xfrm>
            <a:off x="3539933" y="2919486"/>
            <a:ext cx="0" cy="412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" name="Google Shape;88;p15">
            <a:extLst>
              <a:ext uri="{FF2B5EF4-FFF2-40B4-BE49-F238E27FC236}">
                <a16:creationId xmlns:a16="http://schemas.microsoft.com/office/drawing/2014/main" id="{A5A5A117-C885-6F7D-3292-E3EC4C28CE61}"/>
              </a:ext>
            </a:extLst>
          </p:cNvPr>
          <p:cNvCxnSpPr/>
          <p:nvPr/>
        </p:nvCxnSpPr>
        <p:spPr>
          <a:xfrm rot="10800000">
            <a:off x="4307733" y="2903111"/>
            <a:ext cx="0" cy="40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" name="Google Shape;89;p15">
            <a:extLst>
              <a:ext uri="{FF2B5EF4-FFF2-40B4-BE49-F238E27FC236}">
                <a16:creationId xmlns:a16="http://schemas.microsoft.com/office/drawing/2014/main" id="{1C16DA8A-193C-7BC4-2C34-A243029C8E77}"/>
              </a:ext>
            </a:extLst>
          </p:cNvPr>
          <p:cNvCxnSpPr/>
          <p:nvPr/>
        </p:nvCxnSpPr>
        <p:spPr>
          <a:xfrm>
            <a:off x="4836133" y="3472636"/>
            <a:ext cx="644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" name="Google Shape;90;p15">
            <a:extLst>
              <a:ext uri="{FF2B5EF4-FFF2-40B4-BE49-F238E27FC236}">
                <a16:creationId xmlns:a16="http://schemas.microsoft.com/office/drawing/2014/main" id="{C087EDBF-A641-C133-E254-136146508C67}"/>
              </a:ext>
            </a:extLst>
          </p:cNvPr>
          <p:cNvSpPr/>
          <p:nvPr/>
        </p:nvSpPr>
        <p:spPr>
          <a:xfrm>
            <a:off x="5480233" y="3276161"/>
            <a:ext cx="1965000" cy="7962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DBServer</a:t>
            </a:r>
            <a:endParaRPr/>
          </a:p>
        </p:txBody>
      </p:sp>
      <p:cxnSp>
        <p:nvCxnSpPr>
          <p:cNvPr id="18" name="Google Shape;91;p15">
            <a:extLst>
              <a:ext uri="{FF2B5EF4-FFF2-40B4-BE49-F238E27FC236}">
                <a16:creationId xmlns:a16="http://schemas.microsoft.com/office/drawing/2014/main" id="{B94DAFB2-D64C-1C72-0E05-F42954BFA017}"/>
              </a:ext>
            </a:extLst>
          </p:cNvPr>
          <p:cNvCxnSpPr/>
          <p:nvPr/>
        </p:nvCxnSpPr>
        <p:spPr>
          <a:xfrm rot="10800000">
            <a:off x="4836283" y="3806361"/>
            <a:ext cx="643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0790892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Zone</a:t>
            </a:r>
            <a:r>
              <a:rPr lang="ko-KR" altLang="en-US" dirty="0">
                <a:latin typeface="+mj-ea"/>
                <a:ea typeface="+mj-ea"/>
              </a:rPr>
              <a:t> 분할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B86073-EF70-EC80-BB18-83C444987D3F}"/>
              </a:ext>
            </a:extLst>
          </p:cNvPr>
          <p:cNvSpPr txBox="1"/>
          <p:nvPr/>
        </p:nvSpPr>
        <p:spPr>
          <a:xfrm>
            <a:off x="440574" y="979925"/>
            <a:ext cx="67416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ko-KR" altLang="en-US" sz="1000" dirty="0" err="1">
                <a:latin typeface="Consolas" panose="020B0609020204030204" pitchFamily="49" charset="0"/>
              </a:rPr>
              <a:t>동접을</a:t>
            </a:r>
            <a:r>
              <a:rPr lang="ko-KR" altLang="en-US" sz="1000" dirty="0">
                <a:latin typeface="Consolas" panose="020B0609020204030204" pitchFamily="49" charset="0"/>
              </a:rPr>
              <a:t> 늘리기 위해 도입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Player</a:t>
            </a:r>
            <a:r>
              <a:rPr lang="ko-KR" altLang="en-US" sz="1000" dirty="0">
                <a:latin typeface="Consolas" panose="020B0609020204030204" pitchFamily="49" charset="0"/>
              </a:rPr>
              <a:t>나 </a:t>
            </a:r>
            <a:r>
              <a:rPr lang="en-US" altLang="ko-KR" sz="1000" dirty="0">
                <a:latin typeface="Consolas" panose="020B0609020204030204" pitchFamily="49" charset="0"/>
              </a:rPr>
              <a:t>NPC </a:t>
            </a:r>
            <a:r>
              <a:rPr lang="ko-KR" altLang="en-US" sz="1000" dirty="0">
                <a:latin typeface="Consolas" panose="020B0609020204030204" pitchFamily="49" charset="0"/>
              </a:rPr>
              <a:t>이동시 </a:t>
            </a:r>
            <a:r>
              <a:rPr lang="en-US" altLang="ko-KR" sz="1000" dirty="0">
                <a:latin typeface="Consolas" panose="020B0609020204030204" pitchFamily="49" charset="0"/>
              </a:rPr>
              <a:t>Zone </a:t>
            </a:r>
            <a:r>
              <a:rPr lang="ko-KR" altLang="en-US" sz="1000" dirty="0">
                <a:latin typeface="Consolas" panose="020B0609020204030204" pitchFamily="49" charset="0"/>
              </a:rPr>
              <a:t>내의 </a:t>
            </a:r>
            <a:r>
              <a:rPr lang="en-US" altLang="ko-KR" sz="1000" dirty="0">
                <a:latin typeface="Consolas" panose="020B0609020204030204" pitchFamily="49" charset="0"/>
              </a:rPr>
              <a:t>Object</a:t>
            </a:r>
            <a:r>
              <a:rPr lang="ko-KR" altLang="en-US" sz="1000" dirty="0">
                <a:latin typeface="Consolas" panose="020B0609020204030204" pitchFamily="49" charset="0"/>
              </a:rPr>
              <a:t>만 시야 처리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전체 월드를 </a:t>
            </a:r>
            <a:r>
              <a:rPr lang="en-US" altLang="ko-KR" sz="1000" dirty="0">
                <a:latin typeface="Consolas" panose="020B0609020204030204" pitchFamily="49" charset="0"/>
              </a:rPr>
              <a:t>50</a:t>
            </a:r>
            <a:r>
              <a:rPr lang="ko-KR" altLang="en-US" sz="1000" dirty="0">
                <a:latin typeface="Consolas" panose="020B0609020204030204" pitchFamily="49" charset="0"/>
              </a:rPr>
              <a:t>개로 나누어 시야내에 인접한 </a:t>
            </a:r>
            <a:r>
              <a:rPr lang="en-US" altLang="ko-KR" sz="1000" dirty="0">
                <a:latin typeface="Consolas" panose="020B0609020204030204" pitchFamily="49" charset="0"/>
              </a:rPr>
              <a:t>Zone</a:t>
            </a:r>
            <a:r>
              <a:rPr lang="ko-KR" altLang="en-US" sz="1000" dirty="0">
                <a:latin typeface="Consolas" panose="020B0609020204030204" pitchFamily="49" charset="0"/>
              </a:rPr>
              <a:t>이 있을 경우에만 </a:t>
            </a:r>
            <a:r>
              <a:rPr lang="en-US" altLang="ko-KR" sz="1000" dirty="0">
                <a:latin typeface="Consolas" panose="020B0609020204030204" pitchFamily="49" charset="0"/>
              </a:rPr>
              <a:t>Zone</a:t>
            </a:r>
            <a:r>
              <a:rPr lang="ko-KR" altLang="en-US" sz="1000" dirty="0">
                <a:latin typeface="Consolas" panose="020B0609020204030204" pitchFamily="49" charset="0"/>
              </a:rPr>
              <a:t>에 있는 모든 </a:t>
            </a:r>
            <a:r>
              <a:rPr lang="en-US" altLang="ko-KR" sz="1000" dirty="0">
                <a:latin typeface="Consolas" panose="020B0609020204030204" pitchFamily="49" charset="0"/>
              </a:rPr>
              <a:t>Object </a:t>
            </a:r>
            <a:r>
              <a:rPr lang="ko-KR" altLang="en-US" sz="1000" dirty="0">
                <a:latin typeface="Consolas" panose="020B0609020204030204" pitchFamily="49" charset="0"/>
              </a:rPr>
              <a:t>시야 처리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  <p:pic>
        <p:nvPicPr>
          <p:cNvPr id="19" name="그림 18" descr="텍스트, 스크린샷, 별자리, 별이(가) 표시된 사진&#10;&#10;자동 생성된 설명">
            <a:extLst>
              <a:ext uri="{FF2B5EF4-FFF2-40B4-BE49-F238E27FC236}">
                <a16:creationId xmlns:a16="http://schemas.microsoft.com/office/drawing/2014/main" id="{4EBE8527-CAC5-13E9-6A4D-1BB2DE43A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130" y="2057143"/>
            <a:ext cx="2563817" cy="2025535"/>
          </a:xfrm>
          <a:prstGeom prst="rect">
            <a:avLst/>
          </a:prstGeom>
        </p:spPr>
      </p:pic>
      <p:pic>
        <p:nvPicPr>
          <p:cNvPr id="21" name="그림 20" descr="텍스트, 스크린샷, 천문학이(가) 표시된 사진&#10;&#10;자동 생성된 설명">
            <a:extLst>
              <a:ext uri="{FF2B5EF4-FFF2-40B4-BE49-F238E27FC236}">
                <a16:creationId xmlns:a16="http://schemas.microsoft.com/office/drawing/2014/main" id="{AA231315-0228-5391-6300-D6CB82FCA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5821" y="2057144"/>
            <a:ext cx="2551854" cy="202553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5185FAF-4E00-84AE-1606-D0AA15F49B69}"/>
              </a:ext>
            </a:extLst>
          </p:cNvPr>
          <p:cNvSpPr txBox="1"/>
          <p:nvPr/>
        </p:nvSpPr>
        <p:spPr>
          <a:xfrm>
            <a:off x="1187263" y="4110799"/>
            <a:ext cx="1795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Zone </a:t>
            </a:r>
            <a:r>
              <a:rPr lang="ko-KR" altLang="en-US" dirty="0"/>
              <a:t>분할 전 </a:t>
            </a:r>
            <a:r>
              <a:rPr lang="en-US" altLang="ko-KR" dirty="0"/>
              <a:t>(334)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1BBA76-0C31-3B07-6B6D-061DB6820BF6}"/>
              </a:ext>
            </a:extLst>
          </p:cNvPr>
          <p:cNvSpPr txBox="1"/>
          <p:nvPr/>
        </p:nvSpPr>
        <p:spPr>
          <a:xfrm>
            <a:off x="3873973" y="4170016"/>
            <a:ext cx="1795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Zone </a:t>
            </a:r>
            <a:r>
              <a:rPr lang="ko-KR" altLang="en-US" dirty="0"/>
              <a:t>분할 후 </a:t>
            </a:r>
            <a:r>
              <a:rPr lang="en-US" altLang="ko-KR" dirty="0"/>
              <a:t>(3542)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0952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920C3C95-0A8D-84FF-0614-B106215E9C0D}"/>
              </a:ext>
            </a:extLst>
          </p:cNvPr>
          <p:cNvSpPr/>
          <p:nvPr/>
        </p:nvSpPr>
        <p:spPr>
          <a:xfrm>
            <a:off x="4857468" y="1596714"/>
            <a:ext cx="3719753" cy="317546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87D1E7F-A5B3-05D9-C2C0-41CC5A2D9D44}"/>
              </a:ext>
            </a:extLst>
          </p:cNvPr>
          <p:cNvSpPr/>
          <p:nvPr/>
        </p:nvSpPr>
        <p:spPr>
          <a:xfrm>
            <a:off x="339198" y="3251065"/>
            <a:ext cx="3189004" cy="13882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FC8F274-1591-A764-252A-A474BC2F5992}"/>
              </a:ext>
            </a:extLst>
          </p:cNvPr>
          <p:cNvSpPr/>
          <p:nvPr/>
        </p:nvSpPr>
        <p:spPr>
          <a:xfrm>
            <a:off x="343905" y="1596714"/>
            <a:ext cx="3189004" cy="148797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Lua Script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A34583-6F3D-815A-A0F7-AF1ED148C70E}"/>
              </a:ext>
            </a:extLst>
          </p:cNvPr>
          <p:cNvSpPr txBox="1"/>
          <p:nvPr/>
        </p:nvSpPr>
        <p:spPr>
          <a:xfrm>
            <a:off x="311700" y="979925"/>
            <a:ext cx="396913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Consolas" panose="020B0609020204030204" pitchFamily="49" charset="0"/>
              </a:rPr>
              <a:t>Lua </a:t>
            </a:r>
            <a:r>
              <a:rPr lang="ko-KR" altLang="en-US" sz="1100" dirty="0">
                <a:latin typeface="Consolas" panose="020B0609020204030204" pitchFamily="49" charset="0"/>
              </a:rPr>
              <a:t>스크립트의 가상머신을 통한 </a:t>
            </a:r>
            <a:r>
              <a:rPr lang="en-US" altLang="ko-KR" sz="1100" dirty="0">
                <a:latin typeface="Consolas" panose="020B0609020204030204" pitchFamily="49" charset="0"/>
              </a:rPr>
              <a:t>NPC AI </a:t>
            </a:r>
            <a:r>
              <a:rPr lang="ko-KR" altLang="en-US" sz="1100" dirty="0">
                <a:latin typeface="Consolas" panose="020B0609020204030204" pitchFamily="49" charset="0"/>
              </a:rPr>
              <a:t>작동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NPC </a:t>
            </a:r>
            <a:r>
              <a:rPr lang="ko-KR" altLang="en-US" sz="1100" dirty="0">
                <a:latin typeface="Consolas" panose="020B0609020204030204" pitchFamily="49" charset="0"/>
              </a:rPr>
              <a:t>공격</a:t>
            </a:r>
            <a:r>
              <a:rPr lang="en-US" altLang="ko-KR" sz="1100" dirty="0">
                <a:latin typeface="Consolas" panose="020B0609020204030204" pitchFamily="49" charset="0"/>
              </a:rPr>
              <a:t>, </a:t>
            </a:r>
            <a:r>
              <a:rPr lang="ko-KR" altLang="en-US" sz="1100" dirty="0">
                <a:latin typeface="Consolas" panose="020B0609020204030204" pitchFamily="49" charset="0"/>
              </a:rPr>
              <a:t>방어</a:t>
            </a:r>
            <a:r>
              <a:rPr lang="en-US" altLang="ko-KR" sz="1100" dirty="0">
                <a:latin typeface="Consolas" panose="020B0609020204030204" pitchFamily="49" charset="0"/>
              </a:rPr>
              <a:t>, Message </a:t>
            </a:r>
            <a:r>
              <a:rPr lang="ko-KR" altLang="en-US" sz="1100" dirty="0">
                <a:latin typeface="Consolas" panose="020B0609020204030204" pitchFamily="49" charset="0"/>
              </a:rPr>
              <a:t>구현</a:t>
            </a:r>
            <a:endParaRPr lang="en-US" altLang="ko-KR" sz="1100" dirty="0"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D66106-5406-A3A4-D9FD-58D9CC94A07B}"/>
              </a:ext>
            </a:extLst>
          </p:cNvPr>
          <p:cNvSpPr txBox="1"/>
          <p:nvPr/>
        </p:nvSpPr>
        <p:spPr>
          <a:xfrm>
            <a:off x="406222" y="1605593"/>
            <a:ext cx="305495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function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event_object_Attack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API_get_x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s-E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def_y = </a:t>
            </a:r>
            <a:r>
              <a:rPr lang="es-E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API_get_y</a:t>
            </a:r>
            <a:r>
              <a:rPr lang="es-E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(def_id);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API_get_x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API_get_y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math.abs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-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&lt;= 1 )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then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math.abs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-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&lt;= 1)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then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sv-SE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API_Default_Attack</a:t>
            </a:r>
            <a:r>
              <a:rPr lang="sv-SE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(myid, def_id);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end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end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end</a:t>
            </a:r>
            <a:endParaRPr lang="ko-KR" altLang="en-US" sz="7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04B4DF-D9C4-A6D7-D26B-A5B8DB7DD075}"/>
              </a:ext>
            </a:extLst>
          </p:cNvPr>
          <p:cNvSpPr txBox="1"/>
          <p:nvPr/>
        </p:nvSpPr>
        <p:spPr>
          <a:xfrm>
            <a:off x="406222" y="3251736"/>
            <a:ext cx="30549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function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event_range_Attack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,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API_get_x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s-E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def_y = </a:t>
            </a:r>
            <a:r>
              <a:rPr lang="es-E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API_get_y</a:t>
            </a:r>
            <a:r>
              <a:rPr lang="es-E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(def_id);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==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)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then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==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then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API_Range_Attack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1000);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end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end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end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7E3949-1183-DBF8-51AC-95AB710AD1D5}"/>
              </a:ext>
            </a:extLst>
          </p:cNvPr>
          <p:cNvSpPr txBox="1"/>
          <p:nvPr/>
        </p:nvSpPr>
        <p:spPr>
          <a:xfrm>
            <a:off x="4929200" y="1651298"/>
            <a:ext cx="3648021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reinterpret_cast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&lt;</a:t>
            </a:r>
            <a:r>
              <a:rPr lang="en-US" altLang="ko-KR" sz="8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*&gt;(objects</a:t>
            </a:r>
            <a:r>
              <a:rPr lang="en-US" altLang="ko-KR" sz="800" dirty="0">
                <a:solidFill>
                  <a:srgbClr val="0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key</a:t>
            </a:r>
            <a:r>
              <a:rPr lang="en-US" altLang="ko-KR" sz="800" dirty="0">
                <a:solidFill>
                  <a:srgbClr val="0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-&gt;_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lua_lock.lock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8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</a:t>
            </a:r>
            <a:r>
              <a:rPr lang="en-US" altLang="ko-KR" sz="8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lua_State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 L =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-&gt;_L;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for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auto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: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-&gt;_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view_list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{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if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&gt;= MAX_USER)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break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if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(L !=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nullptr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r>
              <a:rPr lang="ko-KR" altLang="en-US" sz="800" dirty="0">
                <a:latin typeface="Consolas" panose="020B0609020204030204" pitchFamily="49" charset="0"/>
                <a:ea typeface="돋움체" panose="020B0609000101010101" pitchFamily="49" charset="-127"/>
              </a:rPr>
              <a:t>            </a:t>
            </a:r>
            <a:r>
              <a:rPr lang="en-US" altLang="ko-KR" sz="8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pair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&lt;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short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short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&gt;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attack_range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while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attack_range.try_pop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attack_range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))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{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lua_getglobal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(L, </a:t>
            </a:r>
            <a:r>
              <a:rPr lang="en-US" altLang="ko-KR" sz="8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"</a:t>
            </a:r>
            <a:r>
              <a:rPr lang="en-US" altLang="ko-KR" sz="800" dirty="0" err="1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event_range_Attack</a:t>
            </a:r>
            <a:r>
              <a:rPr lang="en-US" altLang="ko-KR" sz="8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"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lua_pushnumber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(L,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lua_pushnumber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(L,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attack_range.first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lua_pushnumber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(L,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attack_range.second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int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status = </a:t>
            </a:r>
            <a:r>
              <a:rPr lang="en-US" altLang="ko-KR" sz="800" dirty="0" err="1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lua_pcall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(L, 3, 0, 0);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}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}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}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-&gt;_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lua_lock.unlock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 </a:t>
            </a:r>
            <a:endParaRPr lang="ko-KR" altLang="en-US" sz="800" dirty="0"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88B71A-6F50-33E9-ABFD-0DBCEDD10EB1}"/>
              </a:ext>
            </a:extLst>
          </p:cNvPr>
          <p:cNvSpPr txBox="1"/>
          <p:nvPr/>
        </p:nvSpPr>
        <p:spPr>
          <a:xfrm>
            <a:off x="4768641" y="979925"/>
            <a:ext cx="396913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Consolas" panose="020B0609020204030204" pitchFamily="49" charset="0"/>
              </a:rPr>
              <a:t>- </a:t>
            </a:r>
            <a:r>
              <a:rPr lang="en-US" altLang="ko-KR" sz="1100" dirty="0" err="1">
                <a:latin typeface="Consolas" panose="020B0609020204030204" pitchFamily="49" charset="0"/>
              </a:rPr>
              <a:t>Npc</a:t>
            </a:r>
            <a:r>
              <a:rPr lang="en-US" altLang="ko-KR" sz="1100" dirty="0">
                <a:latin typeface="Consolas" panose="020B0609020204030204" pitchFamily="49" charset="0"/>
              </a:rPr>
              <a:t> </a:t>
            </a:r>
            <a:r>
              <a:rPr lang="ko-KR" altLang="en-US" sz="1100" dirty="0">
                <a:latin typeface="Consolas" panose="020B0609020204030204" pitchFamily="49" charset="0"/>
              </a:rPr>
              <a:t>원거리 공격 시 원거리의 모든 범위를 확인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- </a:t>
            </a:r>
            <a:r>
              <a:rPr lang="ko-KR" altLang="en-US" sz="1100" dirty="0">
                <a:latin typeface="Consolas" panose="020B0609020204030204" pitchFamily="49" charset="0"/>
              </a:rPr>
              <a:t>범위 안에 </a:t>
            </a:r>
            <a:r>
              <a:rPr lang="en-US" altLang="ko-KR" sz="1100" dirty="0">
                <a:latin typeface="Consolas" panose="020B0609020204030204" pitchFamily="49" charset="0"/>
              </a:rPr>
              <a:t>player</a:t>
            </a:r>
            <a:r>
              <a:rPr lang="ko-KR" altLang="en-US" sz="1100" dirty="0">
                <a:latin typeface="Consolas" panose="020B0609020204030204" pitchFamily="49" charset="0"/>
              </a:rPr>
              <a:t>가 있는지 </a:t>
            </a:r>
            <a:r>
              <a:rPr lang="en-US" altLang="ko-KR" sz="1100" dirty="0">
                <a:latin typeface="Consolas" panose="020B0609020204030204" pitchFamily="49" charset="0"/>
              </a:rPr>
              <a:t>Lua Script</a:t>
            </a:r>
            <a:r>
              <a:rPr lang="ko-KR" altLang="en-US" sz="1100" dirty="0">
                <a:latin typeface="Consolas" panose="020B0609020204030204" pitchFamily="49" charset="0"/>
              </a:rPr>
              <a:t>로 확인</a:t>
            </a:r>
            <a:endParaRPr lang="en-US" altLang="ko-KR" sz="11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4380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네트워크 게임 프로그래밍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8463D0-6595-7032-DC2B-F687A7DC45CC}"/>
              </a:ext>
            </a:extLst>
          </p:cNvPr>
          <p:cNvSpPr txBox="1"/>
          <p:nvPr/>
        </p:nvSpPr>
        <p:spPr>
          <a:xfrm>
            <a:off x="399011" y="979925"/>
            <a:ext cx="424780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장르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2D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탄막 슈팅 게임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3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2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클라이언트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1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프로젝트 목표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 : TCP socket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연결을 이용한 멀티 서버 구현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기간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2022.11 ~ 2022.12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사용 도구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C++, </a:t>
            </a:r>
            <a:r>
              <a:rPr lang="en-US" altLang="ko-KR" sz="1000" b="1" dirty="0">
                <a:solidFill>
                  <a:srgbClr val="FF0000"/>
                </a:solidFill>
                <a:latin typeface="Consolas" panose="020B0609020204030204" pitchFamily="49" charset="0"/>
              </a:rPr>
              <a:t>TCP/IP Socket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SDL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역할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 프로그래머 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매칭 시스템 구현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Object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와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Player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의 충돌처리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GIT : https://github.com/kkh3a4a/2D_Game_Network</a:t>
            </a:r>
          </a:p>
          <a:p>
            <a:endParaRPr lang="ko-KR" altLang="en-US" dirty="0"/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45AD5298-1725-637A-9516-99DAB86B3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8159" y="1047401"/>
            <a:ext cx="3664141" cy="325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872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로직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8463D0-6595-7032-DC2B-F687A7DC45CC}"/>
              </a:ext>
            </a:extLst>
          </p:cNvPr>
          <p:cNvSpPr txBox="1"/>
          <p:nvPr/>
        </p:nvSpPr>
        <p:spPr>
          <a:xfrm>
            <a:off x="399012" y="979925"/>
            <a:ext cx="345955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Consolas" panose="020B0609020204030204" pitchFamily="49" charset="0"/>
              </a:rPr>
              <a:t>Matching</a:t>
            </a:r>
            <a:r>
              <a:rPr lang="ko-KR" altLang="en-US" sz="1000" dirty="0">
                <a:latin typeface="Consolas" panose="020B0609020204030204" pitchFamily="49" charset="0"/>
              </a:rPr>
              <a:t> </a:t>
            </a:r>
            <a:r>
              <a:rPr lang="en-US" altLang="ko-KR" sz="1000" dirty="0">
                <a:latin typeface="Consolas" panose="020B0609020204030204" pitchFamily="49" charset="0"/>
              </a:rPr>
              <a:t>Thread,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player</a:t>
            </a:r>
            <a:r>
              <a:rPr lang="ko-KR" altLang="en-US" sz="1000" dirty="0">
                <a:latin typeface="Consolas" panose="020B0609020204030204" pitchFamily="49" charset="0"/>
              </a:rPr>
              <a:t>의 </a:t>
            </a:r>
            <a:r>
              <a:rPr lang="en-US" altLang="ko-KR" sz="1000" dirty="0">
                <a:latin typeface="Consolas" panose="020B0609020204030204" pitchFamily="49" charset="0"/>
              </a:rPr>
              <a:t>matching</a:t>
            </a:r>
            <a:r>
              <a:rPr lang="ko-KR" altLang="en-US" sz="1000" dirty="0">
                <a:latin typeface="Consolas" panose="020B0609020204030204" pitchFamily="49" charset="0"/>
              </a:rPr>
              <a:t>을 담당하는 </a:t>
            </a:r>
            <a:r>
              <a:rPr lang="en-US" altLang="ko-KR" sz="1000" dirty="0">
                <a:latin typeface="Consolas" panose="020B0609020204030204" pitchFamily="49" charset="0"/>
              </a:rPr>
              <a:t>thread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특정 인원의</a:t>
            </a:r>
            <a:r>
              <a:rPr lang="en-US" altLang="ko-KR" sz="1000" dirty="0">
                <a:latin typeface="Consolas" panose="020B0609020204030204" pitchFamily="49" charset="0"/>
              </a:rPr>
              <a:t> player</a:t>
            </a:r>
            <a:r>
              <a:rPr lang="ko-KR" altLang="en-US" sz="1000" dirty="0">
                <a:latin typeface="Consolas" panose="020B0609020204030204" pitchFamily="49" charset="0"/>
              </a:rPr>
              <a:t>가 서버 </a:t>
            </a:r>
            <a:r>
              <a:rPr lang="ko-KR" altLang="en-US" sz="1000" dirty="0" err="1">
                <a:latin typeface="Consolas" panose="020B0609020204030204" pitchFamily="49" charset="0"/>
              </a:rPr>
              <a:t>연결시</a:t>
            </a:r>
            <a:r>
              <a:rPr lang="ko-KR" altLang="en-US" sz="1000" dirty="0">
                <a:latin typeface="Consolas" panose="020B0609020204030204" pitchFamily="49" charset="0"/>
              </a:rPr>
              <a:t> </a:t>
            </a:r>
            <a:r>
              <a:rPr lang="en-US" altLang="ko-KR" sz="1000" dirty="0" err="1">
                <a:latin typeface="Consolas" panose="020B0609020204030204" pitchFamily="49" charset="0"/>
              </a:rPr>
              <a:t>ingame</a:t>
            </a:r>
            <a:r>
              <a:rPr lang="en-US" altLang="ko-KR" sz="1000" dirty="0">
                <a:latin typeface="Consolas" panose="020B0609020204030204" pitchFamily="49" charset="0"/>
              </a:rPr>
              <a:t> thread </a:t>
            </a:r>
            <a:r>
              <a:rPr lang="ko-KR" altLang="en-US" sz="1000" dirty="0">
                <a:latin typeface="Consolas" panose="020B0609020204030204" pitchFamily="49" charset="0"/>
              </a:rPr>
              <a:t>생성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과정 반복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ko-KR" altLang="en-US" sz="1000" dirty="0">
                <a:latin typeface="Consolas" panose="020B0609020204030204" pitchFamily="49" charset="0"/>
              </a:rPr>
              <a:t> </a:t>
            </a:r>
            <a:r>
              <a:rPr lang="en-US" altLang="ko-KR" sz="1000" dirty="0" err="1">
                <a:latin typeface="Consolas" panose="020B0609020204030204" pitchFamily="49" charset="0"/>
              </a:rPr>
              <a:t>Ingame_Thread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latin typeface="Consolas" panose="020B0609020204030204" pitchFamily="49" charset="0"/>
              </a:rPr>
              <a:t>랜덤한</a:t>
            </a:r>
            <a:r>
              <a:rPr lang="ko-KR" altLang="en-US" sz="1000" dirty="0">
                <a:latin typeface="Consolas" panose="020B0609020204030204" pitchFamily="49" charset="0"/>
              </a:rPr>
              <a:t> </a:t>
            </a:r>
            <a:r>
              <a:rPr lang="en-US" altLang="ko-KR" sz="1000" dirty="0">
                <a:latin typeface="Consolas" panose="020B0609020204030204" pitchFamily="49" charset="0"/>
              </a:rPr>
              <a:t>object</a:t>
            </a:r>
            <a:r>
              <a:rPr lang="ko-KR" altLang="en-US" sz="1000" dirty="0">
                <a:latin typeface="Consolas" panose="020B0609020204030204" pitchFamily="49" charset="0"/>
              </a:rPr>
              <a:t>와 </a:t>
            </a:r>
            <a:r>
              <a:rPr lang="en-US" altLang="ko-KR" sz="1000" dirty="0">
                <a:latin typeface="Consolas" panose="020B0609020204030204" pitchFamily="49" charset="0"/>
              </a:rPr>
              <a:t>player </a:t>
            </a:r>
            <a:r>
              <a:rPr lang="ko-KR" altLang="en-US" sz="1000" dirty="0">
                <a:latin typeface="Consolas" panose="020B0609020204030204" pitchFamily="49" charset="0"/>
              </a:rPr>
              <a:t>위치 생성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en-US" altLang="ko-KR" sz="1000" dirty="0" err="1">
                <a:latin typeface="Consolas" panose="020B0609020204030204" pitchFamily="49" charset="0"/>
              </a:rPr>
              <a:t>Ingame</a:t>
            </a:r>
            <a:r>
              <a:rPr lang="en-US" altLang="ko-KR" sz="1000" dirty="0">
                <a:latin typeface="Consolas" panose="020B0609020204030204" pitchFamily="49" charset="0"/>
              </a:rPr>
              <a:t> thread</a:t>
            </a:r>
            <a:r>
              <a:rPr lang="ko-KR" altLang="en-US" sz="1000" dirty="0">
                <a:latin typeface="Consolas" panose="020B0609020204030204" pitchFamily="49" charset="0"/>
              </a:rPr>
              <a:t>는 </a:t>
            </a:r>
            <a:r>
              <a:rPr lang="en-US" altLang="ko-KR" sz="1000" dirty="0">
                <a:latin typeface="Consolas" panose="020B0609020204030204" pitchFamily="49" charset="0"/>
              </a:rPr>
              <a:t>client</a:t>
            </a:r>
            <a:r>
              <a:rPr lang="ko-KR" altLang="en-US" sz="1000" dirty="0">
                <a:latin typeface="Consolas" panose="020B0609020204030204" pitchFamily="49" charset="0"/>
              </a:rPr>
              <a:t>와 직접 송수신 하지 않고</a:t>
            </a:r>
            <a:r>
              <a:rPr lang="en-US" altLang="ko-KR" sz="1000" dirty="0">
                <a:latin typeface="Consolas" panose="020B0609020204030204" pitchFamily="49" charset="0"/>
              </a:rPr>
              <a:t> client </a:t>
            </a:r>
            <a:r>
              <a:rPr lang="en-US" altLang="ko-KR" sz="1000" dirty="0" err="1">
                <a:latin typeface="Consolas" panose="020B0609020204030204" pitchFamily="49" charset="0"/>
              </a:rPr>
              <a:t>threa</a:t>
            </a:r>
            <a:r>
              <a:rPr lang="ko-KR" altLang="en-US" sz="1000" dirty="0">
                <a:latin typeface="Consolas" panose="020B0609020204030204" pitchFamily="49" charset="0"/>
              </a:rPr>
              <a:t>를 통해 데이터를 송수신 한다</a:t>
            </a:r>
            <a:r>
              <a:rPr lang="en-US" altLang="ko-KR" sz="1000" dirty="0">
                <a:latin typeface="Consolas" panose="020B0609020204030204" pitchFamily="49" charset="0"/>
              </a:rPr>
              <a:t>.</a:t>
            </a:r>
          </a:p>
          <a:p>
            <a:endParaRPr lang="en-US" altLang="ko-KR" sz="1000" dirty="0">
              <a:latin typeface="Consolas" panose="020B0609020204030204" pitchFamily="49" charset="0"/>
            </a:endParaRPr>
          </a:p>
          <a:p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Client thread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Client</a:t>
            </a:r>
            <a:r>
              <a:rPr lang="ko-KR" altLang="en-US" sz="1000" dirty="0">
                <a:latin typeface="Consolas" panose="020B0609020204030204" pitchFamily="49" charset="0"/>
              </a:rPr>
              <a:t>와의 송수신을 담당하는 </a:t>
            </a:r>
            <a:r>
              <a:rPr lang="en-US" altLang="ko-KR" sz="1000" dirty="0">
                <a:latin typeface="Consolas" panose="020B0609020204030204" pitchFamily="49" charset="0"/>
              </a:rPr>
              <a:t>thread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 err="1">
                <a:latin typeface="Consolas" panose="020B0609020204030204" pitchFamily="49" charset="0"/>
              </a:rPr>
              <a:t>Ingame</a:t>
            </a:r>
            <a:r>
              <a:rPr lang="en-US" altLang="ko-KR" sz="1000" dirty="0">
                <a:latin typeface="Consolas" panose="020B0609020204030204" pitchFamily="49" charset="0"/>
              </a:rPr>
              <a:t> thread</a:t>
            </a:r>
            <a:r>
              <a:rPr lang="ko-KR" altLang="en-US" sz="1000" dirty="0">
                <a:latin typeface="Consolas" panose="020B0609020204030204" pitchFamily="49" charset="0"/>
              </a:rPr>
              <a:t>에서의 데이터 변화 시 </a:t>
            </a:r>
            <a:r>
              <a:rPr lang="en-US" altLang="ko-KR" sz="1000" dirty="0">
                <a:latin typeface="Consolas" panose="020B0609020204030204" pitchFamily="49" charset="0"/>
              </a:rPr>
              <a:t>client</a:t>
            </a:r>
            <a:r>
              <a:rPr lang="ko-KR" altLang="en-US" sz="1000" dirty="0">
                <a:latin typeface="Consolas" panose="020B0609020204030204" pitchFamily="49" charset="0"/>
              </a:rPr>
              <a:t>에게 전송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반대로 </a:t>
            </a:r>
            <a:r>
              <a:rPr lang="en-US" altLang="ko-KR" sz="1000" dirty="0">
                <a:latin typeface="Consolas" panose="020B0609020204030204" pitchFamily="49" charset="0"/>
              </a:rPr>
              <a:t>client</a:t>
            </a:r>
            <a:r>
              <a:rPr lang="ko-KR" altLang="en-US" sz="1000" dirty="0">
                <a:latin typeface="Consolas" panose="020B0609020204030204" pitchFamily="49" charset="0"/>
              </a:rPr>
              <a:t>의 입력을 받아 </a:t>
            </a:r>
            <a:r>
              <a:rPr lang="en-US" altLang="ko-KR" sz="1000" dirty="0" err="1">
                <a:latin typeface="Consolas" panose="020B0609020204030204" pitchFamily="49" charset="0"/>
              </a:rPr>
              <a:t>ingame</a:t>
            </a:r>
            <a:r>
              <a:rPr lang="ko-KR" altLang="en-US" sz="1000" dirty="0">
                <a:latin typeface="Consolas" panose="020B0609020204030204" pitchFamily="49" charset="0"/>
              </a:rPr>
              <a:t> </a:t>
            </a:r>
            <a:r>
              <a:rPr lang="en-US" altLang="ko-KR" sz="1000" dirty="0">
                <a:latin typeface="Consolas" panose="020B0609020204030204" pitchFamily="49" charset="0"/>
              </a:rPr>
              <a:t>thread</a:t>
            </a:r>
            <a:r>
              <a:rPr lang="ko-KR" altLang="en-US" sz="1000" dirty="0">
                <a:latin typeface="Consolas" panose="020B0609020204030204" pitchFamily="49" charset="0"/>
              </a:rPr>
              <a:t>에서 상호 작용 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ko-KR" altLang="en-US" sz="1000" dirty="0">
                <a:latin typeface="Consolas" panose="020B0609020204030204" pitchFamily="49" charset="0"/>
              </a:rPr>
              <a:t>송수신 </a:t>
            </a:r>
            <a:r>
              <a:rPr lang="en-US" altLang="ko-KR" sz="1000" dirty="0">
                <a:latin typeface="Consolas" panose="020B0609020204030204" pitchFamily="49" charset="0"/>
              </a:rPr>
              <a:t>Thread</a:t>
            </a:r>
            <a:r>
              <a:rPr lang="ko-KR" altLang="en-US" sz="1000" dirty="0">
                <a:latin typeface="Consolas" panose="020B0609020204030204" pitchFamily="49" charset="0"/>
              </a:rPr>
              <a:t>와 게임 로직 </a:t>
            </a:r>
            <a:r>
              <a:rPr lang="en-US" altLang="ko-KR" sz="1000" dirty="0">
                <a:latin typeface="Consolas" panose="020B0609020204030204" pitchFamily="49" charset="0"/>
              </a:rPr>
              <a:t>Thread</a:t>
            </a:r>
            <a:r>
              <a:rPr lang="ko-KR" altLang="en-US" sz="1000" dirty="0">
                <a:latin typeface="Consolas" panose="020B0609020204030204" pitchFamily="49" charset="0"/>
              </a:rPr>
              <a:t>를 구분하여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ko-KR" altLang="en-US" sz="1000" dirty="0">
                <a:latin typeface="Consolas" panose="020B0609020204030204" pitchFamily="49" charset="0"/>
              </a:rPr>
              <a:t>특정 클라이언트의 네트워크 송수신이 느리더라도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ko-KR" altLang="en-US" sz="1000">
                <a:latin typeface="Consolas" panose="020B0609020204030204" pitchFamily="49" charset="0"/>
              </a:rPr>
              <a:t>게임 자체가 느려지지않음</a:t>
            </a:r>
            <a:endParaRPr lang="en-US" altLang="ko-KR" sz="1000" dirty="0">
              <a:latin typeface="Consolas" panose="020B0609020204030204" pitchFamily="49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E628891-7F1E-97F2-4F94-91B89DC7EA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8561" y="269124"/>
            <a:ext cx="5151375" cy="46052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31830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Contents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4C3238AE-BFC7-83A0-950D-3A9EDAE2C7B8}"/>
              </a:ext>
            </a:extLst>
          </p:cNvPr>
          <p:cNvSpPr/>
          <p:nvPr/>
        </p:nvSpPr>
        <p:spPr>
          <a:xfrm>
            <a:off x="311700" y="1531893"/>
            <a:ext cx="2595119" cy="185471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altLang="ko-KR" dirty="0" err="1">
                <a:solidFill>
                  <a:schemeClr val="tx1"/>
                </a:solidFill>
                <a:latin typeface="Consolas" panose="020B0609020204030204" pitchFamily="49" charset="0"/>
              </a:rPr>
              <a:t>Survil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졸업작품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pPr algn="ctr"/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환경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- 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3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명 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언어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C++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서버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IOCP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클라이언트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Unreal Engine5</a:t>
            </a: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636ED6E-4596-7027-BF1D-819C8D703602}"/>
              </a:ext>
            </a:extLst>
          </p:cNvPr>
          <p:cNvCxnSpPr>
            <a:cxnSpLocks/>
          </p:cNvCxnSpPr>
          <p:nvPr/>
        </p:nvCxnSpPr>
        <p:spPr>
          <a:xfrm>
            <a:off x="465513" y="2011408"/>
            <a:ext cx="23243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69E8EBCB-8CC6-2D24-0508-D6521922CF52}"/>
              </a:ext>
            </a:extLst>
          </p:cNvPr>
          <p:cNvSpPr/>
          <p:nvPr/>
        </p:nvSpPr>
        <p:spPr>
          <a:xfrm>
            <a:off x="3096370" y="1531893"/>
            <a:ext cx="2595119" cy="185471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2D MMO RPG</a:t>
            </a:r>
          </a:p>
          <a:p>
            <a:pPr algn="ctr"/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환경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- 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개인 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언어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C++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서버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IOCP, </a:t>
            </a:r>
            <a:r>
              <a:rPr lang="en-US" altLang="ko-KR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 SQL 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클라이언트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SFML</a:t>
            </a: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F17AA90-8FC1-CB0B-E154-F2DC93D995F5}"/>
              </a:ext>
            </a:extLst>
          </p:cNvPr>
          <p:cNvCxnSpPr>
            <a:cxnSpLocks/>
          </p:cNvCxnSpPr>
          <p:nvPr/>
        </p:nvCxnSpPr>
        <p:spPr>
          <a:xfrm>
            <a:off x="3250182" y="2011408"/>
            <a:ext cx="232437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46DABC33-9ED3-3214-4681-0C5509102458}"/>
              </a:ext>
            </a:extLst>
          </p:cNvPr>
          <p:cNvSpPr/>
          <p:nvPr/>
        </p:nvSpPr>
        <p:spPr>
          <a:xfrm>
            <a:off x="5881041" y="1531893"/>
            <a:ext cx="2595119" cy="185471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네트워크 게임 프로그래밍</a:t>
            </a:r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환경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- 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3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명 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언어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C++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서버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TCP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클라이언트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SDL</a:t>
            </a: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ECFC63A7-3ADE-6F39-E216-C56E5335EAB5}"/>
              </a:ext>
            </a:extLst>
          </p:cNvPr>
          <p:cNvCxnSpPr>
            <a:cxnSpLocks/>
          </p:cNvCxnSpPr>
          <p:nvPr/>
        </p:nvCxnSpPr>
        <p:spPr>
          <a:xfrm>
            <a:off x="6034854" y="2011408"/>
            <a:ext cx="232437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029AE8D-95A5-ADFD-7C01-5FA63BEFA3DF}"/>
              </a:ext>
            </a:extLst>
          </p:cNvPr>
          <p:cNvCxnSpPr>
            <a:cxnSpLocks/>
          </p:cNvCxnSpPr>
          <p:nvPr/>
        </p:nvCxnSpPr>
        <p:spPr>
          <a:xfrm>
            <a:off x="382021" y="849945"/>
            <a:ext cx="807202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5087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>
            <a:normAutofit/>
          </a:bodyPr>
          <a:lstStyle/>
          <a:p>
            <a:r>
              <a:rPr lang="en-US" altLang="ko-KR" dirty="0" err="1">
                <a:solidFill>
                  <a:schemeClr val="tx1"/>
                </a:solidFill>
                <a:latin typeface="Consolas" panose="020B0609020204030204" pitchFamily="49" charset="0"/>
              </a:rPr>
              <a:t>Survil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+mj-ea"/>
                <a:ea typeface="+mj-ea"/>
              </a:rPr>
              <a:t>졸업작품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</p:txBody>
      </p:sp>
      <p:pic>
        <p:nvPicPr>
          <p:cNvPr id="3" name="그림 2" descr="텍스트, 스크린샷, 회로이(가) 표시된 사진&#10;&#10;자동 생성된 설명">
            <a:extLst>
              <a:ext uri="{FF2B5EF4-FFF2-40B4-BE49-F238E27FC236}">
                <a16:creationId xmlns:a16="http://schemas.microsoft.com/office/drawing/2014/main" id="{74419862-D006-0F93-1CED-21DB4CCAA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4400" y="825724"/>
            <a:ext cx="3333404" cy="1900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그림 4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EA7E8884-9DFA-452D-7D0B-BB551B946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4400" y="2842952"/>
            <a:ext cx="3333404" cy="1802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838C17-FDFC-B257-5BF8-58FB141942D1}"/>
              </a:ext>
            </a:extLst>
          </p:cNvPr>
          <p:cNvSpPr txBox="1"/>
          <p:nvPr/>
        </p:nvSpPr>
        <p:spPr>
          <a:xfrm>
            <a:off x="399011" y="816434"/>
            <a:ext cx="417298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장르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3D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도시 경영 생존 게임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3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1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클라이언트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2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프로젝트 목표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 Unreal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Engine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을 통한 게임 제작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lvl="2"/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   -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실시간 지형변화 구현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lvl="2"/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   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기간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2023.01 ~ 2023.07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사용 도구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C++, </a:t>
            </a:r>
            <a:r>
              <a:rPr lang="en-US" altLang="ko-KR" sz="1000" b="1" dirty="0">
                <a:solidFill>
                  <a:srgbClr val="FF0000"/>
                </a:solidFill>
                <a:latin typeface="Consolas" panose="020B0609020204030204" pitchFamily="49" charset="0"/>
              </a:rPr>
              <a:t>IOCP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Unreal Engine5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역할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 프로그래머 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IOCP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와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Unreal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연동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로그인과 플레이어 연결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모든 컨텐츠를 서버에서 관리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GIT : https://github.com/kkh3a4a/Survil_project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78317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지형변화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51472F-46CA-8857-5126-C452A28B1F11}"/>
              </a:ext>
            </a:extLst>
          </p:cNvPr>
          <p:cNvSpPr txBox="1"/>
          <p:nvPr/>
        </p:nvSpPr>
        <p:spPr>
          <a:xfrm>
            <a:off x="382385" y="1022998"/>
            <a:ext cx="6125068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많은 양의 데이터 처리</a:t>
            </a:r>
            <a:endParaRPr lang="en-US" altLang="ko-KR" sz="18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dirty="0"/>
          </a:p>
          <a:p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게임에서 주기적으로 지형 변화가 일어나는데 이 지형을 표현하기 위해 </a:t>
            </a:r>
            <a:endParaRPr lang="en-US" altLang="ko-KR" dirty="0"/>
          </a:p>
          <a:p>
            <a:r>
              <a:rPr lang="en-US" altLang="ko-KR" dirty="0"/>
              <a:t>3200 * 3200 byte</a:t>
            </a:r>
            <a:r>
              <a:rPr lang="ko-KR" altLang="en-US" dirty="0"/>
              <a:t>를 서버에서 사용하는데</a:t>
            </a:r>
            <a:r>
              <a:rPr lang="en-US" altLang="ko-KR" dirty="0"/>
              <a:t> </a:t>
            </a:r>
            <a:r>
              <a:rPr lang="ko-KR" altLang="en-US" dirty="0"/>
              <a:t>서버로 보내기에는 많은 데이터이기 때문에  플레이어의 시점을 제한 시키고 </a:t>
            </a:r>
            <a:r>
              <a:rPr lang="en-US" altLang="ko-KR" dirty="0"/>
              <a:t>player</a:t>
            </a:r>
            <a:r>
              <a:rPr lang="ko-KR" altLang="en-US" dirty="0"/>
              <a:t>가 보는 시야각만 </a:t>
            </a:r>
            <a:br>
              <a:rPr lang="en-US" altLang="ko-KR" dirty="0"/>
            </a:br>
            <a:r>
              <a:rPr lang="ko-KR" altLang="en-US" dirty="0"/>
              <a:t>지형을 전송하도록 구현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시야각의 지형만을 전송해도 서버에서 클라이언트로 보내는 데이터는  </a:t>
            </a:r>
            <a:r>
              <a:rPr lang="en-US" altLang="ko-KR" dirty="0"/>
              <a:t>200 * 120 byte </a:t>
            </a:r>
            <a:r>
              <a:rPr lang="ko-KR" altLang="en-US" dirty="0"/>
              <a:t>로 많기 때문에 카메라 이동 시에는 시야각의 지형을 모두 보내는 것이 아닌 이동한 좌표 만큼을 계산하여 한 줄 </a:t>
            </a:r>
            <a:r>
              <a:rPr lang="en-US" altLang="ko-KR" dirty="0"/>
              <a:t>( 200, 120 byte)</a:t>
            </a:r>
            <a:r>
              <a:rPr lang="ko-KR" altLang="en-US" dirty="0"/>
              <a:t>씩만 보내도록 개선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클라이언트에서도 한 줄 씩 </a:t>
            </a:r>
            <a:r>
              <a:rPr lang="en-US" altLang="ko-KR" dirty="0"/>
              <a:t>update </a:t>
            </a:r>
            <a:r>
              <a:rPr lang="ko-KR" altLang="en-US" dirty="0"/>
              <a:t>하도록 구현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8764223-B06C-8494-D7C7-536359057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8138" y="376382"/>
            <a:ext cx="2183477" cy="19844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E5D49F-58D3-F9B5-2C54-445FE4F34BFB}"/>
              </a:ext>
            </a:extLst>
          </p:cNvPr>
          <p:cNvSpPr txBox="1"/>
          <p:nvPr/>
        </p:nvSpPr>
        <p:spPr>
          <a:xfrm>
            <a:off x="6833062" y="2360816"/>
            <a:ext cx="16625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지형   </a:t>
            </a:r>
            <a:r>
              <a:rPr lang="en-US" altLang="ko-KR" dirty="0"/>
              <a:t>(Bitmap)</a:t>
            </a:r>
            <a:endParaRPr lang="ko-KR" altLang="en-US" dirty="0"/>
          </a:p>
        </p:txBody>
      </p:sp>
      <p:pic>
        <p:nvPicPr>
          <p:cNvPr id="8" name="그림 7" descr="모래언덕이(가) 표시된 사진&#10;&#10;자동 생성된 설명">
            <a:extLst>
              <a:ext uri="{FF2B5EF4-FFF2-40B4-BE49-F238E27FC236}">
                <a16:creationId xmlns:a16="http://schemas.microsoft.com/office/drawing/2014/main" id="{828C0DA8-FC65-017E-6C7C-B5CC70893B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066" y="2668593"/>
            <a:ext cx="2224535" cy="11892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339EC39-5710-B2A6-2667-B0E949C3D8F0}"/>
              </a:ext>
            </a:extLst>
          </p:cNvPr>
          <p:cNvSpPr txBox="1"/>
          <p:nvPr/>
        </p:nvSpPr>
        <p:spPr>
          <a:xfrm>
            <a:off x="6833062" y="3895595"/>
            <a:ext cx="16625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지형   </a:t>
            </a:r>
            <a:r>
              <a:rPr lang="en-US" altLang="ko-KR" dirty="0"/>
              <a:t>(Unreal 5)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20934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71B7BD74-95EA-DBB8-F832-12C065472704}"/>
              </a:ext>
            </a:extLst>
          </p:cNvPr>
          <p:cNvSpPr/>
          <p:nvPr/>
        </p:nvSpPr>
        <p:spPr>
          <a:xfrm>
            <a:off x="5525401" y="3001389"/>
            <a:ext cx="3444031" cy="188191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4708943-7647-AA6F-62BE-BC2E29D829E0}"/>
              </a:ext>
            </a:extLst>
          </p:cNvPr>
          <p:cNvSpPr/>
          <p:nvPr/>
        </p:nvSpPr>
        <p:spPr>
          <a:xfrm>
            <a:off x="382385" y="1022998"/>
            <a:ext cx="5087391" cy="387319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지형변화 코드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51472F-46CA-8857-5126-C452A28B1F11}"/>
              </a:ext>
            </a:extLst>
          </p:cNvPr>
          <p:cNvSpPr txBox="1"/>
          <p:nvPr/>
        </p:nvSpPr>
        <p:spPr>
          <a:xfrm>
            <a:off x="382385" y="1022998"/>
            <a:ext cx="5087390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ischangeTerrainX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</a:t>
            </a:r>
            <a:r>
              <a:rPr lang="en-US" altLang="ko-KR" sz="700" dirty="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Player</a:t>
            </a:r>
            <a:r>
              <a:rPr lang="ko-KR" altLang="en-US" sz="700" dirty="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가 </a:t>
            </a:r>
            <a:r>
              <a:rPr lang="en-US" altLang="ko-KR" sz="700" dirty="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X</a:t>
            </a:r>
            <a:r>
              <a:rPr lang="ko-KR" altLang="en-US" sz="700" dirty="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방향으로 이동했을 시 한 줄만 보내는 코드</a:t>
            </a:r>
            <a:endParaRPr lang="en-US" altLang="ko-KR" sz="700" dirty="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pPr lvl="1"/>
            <a:r>
              <a:rPr lang="en-US" altLang="ko-KR" sz="700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//Terrain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lvl="2"/>
            <a:r>
              <a:rPr lang="fr-FR" altLang="ko-KR" sz="7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sc_packet_terrainXlocation</a:t>
            </a:r>
            <a:r>
              <a:rPr lang="fr-FR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terrain_packet;</a:t>
            </a:r>
          </a:p>
          <a:p>
            <a:pPr lvl="2"/>
            <a:r>
              <a:rPr lang="en-US" altLang="ko-KR" sz="700" dirty="0">
                <a:latin typeface="Consolas" panose="020B0609020204030204" pitchFamily="49" charset="0"/>
                <a:ea typeface="돋움체" panose="020B0609000101010101" pitchFamily="49" charset="-127"/>
              </a:rPr>
              <a:t>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terrain_packet.size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7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sizeof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sc_packet_terrainXlocation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fr-FR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terrain_packet.type = </a:t>
            </a:r>
            <a:r>
              <a:rPr lang="fr-FR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SC_PACKET_TERRAINXLOCATION</a:t>
            </a:r>
            <a:r>
              <a:rPr lang="fr-FR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pPr lvl="2"/>
            <a:r>
              <a:rPr lang="fr-FR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terrain_packet.terrainX = _x + _currentX;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&gt; 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currentX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  <a:r>
              <a:rPr lang="en-US" altLang="ko-KR" sz="700" dirty="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ischangeTerrainY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&gt; 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currentY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[2] + 2,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}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else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[2],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}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}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else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[2] + 1,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}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}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else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&lt; 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currentX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ischangeTerrainY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&gt; 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currentY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[3] + 2,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}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else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[3],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}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}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else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[3] + 1,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}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}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send_packet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(&amp;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AB94844-A388-8CBD-31D4-67595882AD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1850" y="1022998"/>
            <a:ext cx="1162050" cy="40005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72122E3-6563-4585-27E3-0241858FF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565" y="1022998"/>
            <a:ext cx="1162050" cy="4000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55E3A21-C39E-C9BF-E4C6-12E21817A874}"/>
              </a:ext>
            </a:extLst>
          </p:cNvPr>
          <p:cNvSpPr txBox="1"/>
          <p:nvPr/>
        </p:nvSpPr>
        <p:spPr>
          <a:xfrm>
            <a:off x="6087477" y="1423048"/>
            <a:ext cx="10507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/>
              <a:t>개선 전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25B31D-5E78-27B2-9655-4F4A79DA7F9E}"/>
              </a:ext>
            </a:extLst>
          </p:cNvPr>
          <p:cNvSpPr txBox="1"/>
          <p:nvPr/>
        </p:nvSpPr>
        <p:spPr>
          <a:xfrm>
            <a:off x="7599565" y="1423048"/>
            <a:ext cx="10507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/>
              <a:t>개선 후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3601D49-6DAD-9289-1D32-A1FF18D8A0E8}"/>
              </a:ext>
            </a:extLst>
          </p:cNvPr>
          <p:cNvSpPr txBox="1"/>
          <p:nvPr/>
        </p:nvSpPr>
        <p:spPr>
          <a:xfrm>
            <a:off x="6031850" y="1729047"/>
            <a:ext cx="26185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약 </a:t>
            </a:r>
            <a:r>
              <a:rPr lang="en-US" altLang="ko-KR" dirty="0"/>
              <a:t>15%</a:t>
            </a:r>
            <a:r>
              <a:rPr lang="ko-KR" altLang="en-US" dirty="0"/>
              <a:t>의 프레임이</a:t>
            </a:r>
            <a:endParaRPr lang="en-US" altLang="ko-KR" dirty="0"/>
          </a:p>
          <a:p>
            <a:r>
              <a:rPr lang="ko-KR" altLang="en-US" dirty="0"/>
              <a:t>향상되었다</a:t>
            </a:r>
            <a:r>
              <a:rPr lang="en-US" altLang="ko-KR" dirty="0"/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621B0BF-0DCD-FC23-BC25-D36D438C0AAC}"/>
              </a:ext>
            </a:extLst>
          </p:cNvPr>
          <p:cNvSpPr txBox="1"/>
          <p:nvPr/>
        </p:nvSpPr>
        <p:spPr>
          <a:xfrm>
            <a:off x="5469775" y="3001389"/>
            <a:ext cx="35712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LineX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static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float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x;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!= 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)x) 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&lt; 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)x)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(Terrain[0],Terrain[1],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* (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- 1));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(Terrain[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- 1],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TerrainLineY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}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&gt; 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)x)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(Terrain[1],Terrain[0],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* (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- 1));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(Terrain[0],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TerrainLineY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x;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LineX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false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ReadyToUpdate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true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  <a:endParaRPr lang="ko-KR" altLang="en-US" sz="700" dirty="0">
              <a:latin typeface="Consolas" panose="020B0609020204030204" pitchFamily="49" charset="0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BB6D9965-BC72-10E8-DA5B-E7490797D0CA}"/>
              </a:ext>
            </a:extLst>
          </p:cNvPr>
          <p:cNvSpPr/>
          <p:nvPr/>
        </p:nvSpPr>
        <p:spPr>
          <a:xfrm>
            <a:off x="4217326" y="834732"/>
            <a:ext cx="1138841" cy="295799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Server</a:t>
            </a:r>
            <a:endParaRPr lang="ko-KR" altLang="en-US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DB71FBFD-46D0-662F-31EF-1A4D0C84F17D}"/>
              </a:ext>
            </a:extLst>
          </p:cNvPr>
          <p:cNvSpPr/>
          <p:nvPr/>
        </p:nvSpPr>
        <p:spPr>
          <a:xfrm>
            <a:off x="7693459" y="2853489"/>
            <a:ext cx="1138841" cy="295799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Client</a:t>
            </a:r>
            <a:endParaRPr lang="ko-KR" altLang="en-US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0625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74D94994-3C4E-76BE-6401-2D1F344A57F1}"/>
              </a:ext>
            </a:extLst>
          </p:cNvPr>
          <p:cNvSpPr/>
          <p:nvPr/>
        </p:nvSpPr>
        <p:spPr>
          <a:xfrm>
            <a:off x="407324" y="2177935"/>
            <a:ext cx="8666040" cy="176031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로직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66EC859-3E67-7B12-CA10-AE7B30D3110A}"/>
              </a:ext>
            </a:extLst>
          </p:cNvPr>
          <p:cNvSpPr/>
          <p:nvPr/>
        </p:nvSpPr>
        <p:spPr>
          <a:xfrm>
            <a:off x="473825" y="979925"/>
            <a:ext cx="1579418" cy="24204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Client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D9BD5F5C-8B1D-BDF9-5B5C-79B48187EB2D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1263534" y="1221971"/>
            <a:ext cx="0" cy="274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70FA5912-80B4-F86C-5119-8A6897FA63C2}"/>
              </a:ext>
            </a:extLst>
          </p:cNvPr>
          <p:cNvSpPr/>
          <p:nvPr/>
        </p:nvSpPr>
        <p:spPr>
          <a:xfrm>
            <a:off x="3192088" y="979925"/>
            <a:ext cx="1579418" cy="24204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Server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A01E1341-4C81-6723-8D35-09771EEEE1A4}"/>
              </a:ext>
            </a:extLst>
          </p:cNvPr>
          <p:cNvCxnSpPr>
            <a:cxnSpLocks/>
            <a:endCxn id="12" idx="0"/>
          </p:cNvCxnSpPr>
          <p:nvPr/>
        </p:nvCxnSpPr>
        <p:spPr>
          <a:xfrm flipH="1">
            <a:off x="3981796" y="1221971"/>
            <a:ext cx="2771" cy="320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다이아몬드 8">
            <a:extLst>
              <a:ext uri="{FF2B5EF4-FFF2-40B4-BE49-F238E27FC236}">
                <a16:creationId xmlns:a16="http://schemas.microsoft.com/office/drawing/2014/main" id="{763D32E8-8A09-86F5-1321-A4B3D9BE7B80}"/>
              </a:ext>
            </a:extLst>
          </p:cNvPr>
          <p:cNvSpPr/>
          <p:nvPr/>
        </p:nvSpPr>
        <p:spPr>
          <a:xfrm>
            <a:off x="473824" y="1496291"/>
            <a:ext cx="1579419" cy="556980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Login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0D48D223-03FA-2309-075E-6F59B08A07B2}"/>
              </a:ext>
            </a:extLst>
          </p:cNvPr>
          <p:cNvSpPr/>
          <p:nvPr/>
        </p:nvSpPr>
        <p:spPr>
          <a:xfrm>
            <a:off x="3192088" y="1542011"/>
            <a:ext cx="1579416" cy="46554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NetWork</a:t>
            </a:r>
            <a:r>
              <a:rPr lang="en-US" altLang="ko-KR" dirty="0">
                <a:solidFill>
                  <a:schemeClr val="tx1"/>
                </a:solidFill>
              </a:rPr>
              <a:t> thread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B2D37D04-D082-A004-AEAF-CD3AAEF8D80E}"/>
              </a:ext>
            </a:extLst>
          </p:cNvPr>
          <p:cNvCxnSpPr>
            <a:cxnSpLocks/>
            <a:stCxn id="9" idx="3"/>
            <a:endCxn id="12" idx="1"/>
          </p:cNvCxnSpPr>
          <p:nvPr/>
        </p:nvCxnSpPr>
        <p:spPr>
          <a:xfrm>
            <a:off x="2053243" y="1774781"/>
            <a:ext cx="11388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58E48078-66CC-588A-4C44-090010853FB3}"/>
              </a:ext>
            </a:extLst>
          </p:cNvPr>
          <p:cNvSpPr/>
          <p:nvPr/>
        </p:nvSpPr>
        <p:spPr>
          <a:xfrm>
            <a:off x="5414358" y="1542011"/>
            <a:ext cx="1579416" cy="46554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Matching thread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14FECF8A-72A0-B699-9A2C-0BCF6802C1D2}"/>
              </a:ext>
            </a:extLst>
          </p:cNvPr>
          <p:cNvSpPr/>
          <p:nvPr/>
        </p:nvSpPr>
        <p:spPr>
          <a:xfrm>
            <a:off x="7385887" y="1542017"/>
            <a:ext cx="1579416" cy="46554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Ingame</a:t>
            </a:r>
            <a:r>
              <a:rPr lang="en-US" altLang="ko-KR" dirty="0">
                <a:solidFill>
                  <a:schemeClr val="tx1"/>
                </a:solidFill>
              </a:rPr>
              <a:t> thread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E6CDC337-9686-70BF-C20F-578B02A2FCE2}"/>
              </a:ext>
            </a:extLst>
          </p:cNvPr>
          <p:cNvCxnSpPr>
            <a:cxnSpLocks/>
            <a:stCxn id="14" idx="3"/>
            <a:endCxn id="19" idx="1"/>
          </p:cNvCxnSpPr>
          <p:nvPr/>
        </p:nvCxnSpPr>
        <p:spPr>
          <a:xfrm>
            <a:off x="6993774" y="1774781"/>
            <a:ext cx="392113" cy="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90E0903E-3D9E-B98D-DC0F-73BBBE9B398B}"/>
              </a:ext>
            </a:extLst>
          </p:cNvPr>
          <p:cNvCxnSpPr>
            <a:cxnSpLocks/>
            <a:stCxn id="7" idx="2"/>
            <a:endCxn id="14" idx="0"/>
          </p:cNvCxnSpPr>
          <p:nvPr/>
        </p:nvCxnSpPr>
        <p:spPr>
          <a:xfrm>
            <a:off x="3981797" y="1221971"/>
            <a:ext cx="2222269" cy="320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00D802E8-8247-3582-754D-249913DCC341}"/>
              </a:ext>
            </a:extLst>
          </p:cNvPr>
          <p:cNvCxnSpPr>
            <a:cxnSpLocks/>
          </p:cNvCxnSpPr>
          <p:nvPr/>
        </p:nvCxnSpPr>
        <p:spPr>
          <a:xfrm>
            <a:off x="1263534" y="2053271"/>
            <a:ext cx="0" cy="457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다이아몬드 37">
            <a:extLst>
              <a:ext uri="{FF2B5EF4-FFF2-40B4-BE49-F238E27FC236}">
                <a16:creationId xmlns:a16="http://schemas.microsoft.com/office/drawing/2014/main" id="{4A422F7A-9E82-B5E5-1C61-2226234A1A3A}"/>
              </a:ext>
            </a:extLst>
          </p:cNvPr>
          <p:cNvSpPr/>
          <p:nvPr/>
        </p:nvSpPr>
        <p:spPr>
          <a:xfrm>
            <a:off x="473823" y="2502137"/>
            <a:ext cx="1579419" cy="556980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Player Input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다이아몬드 38">
            <a:extLst>
              <a:ext uri="{FF2B5EF4-FFF2-40B4-BE49-F238E27FC236}">
                <a16:creationId xmlns:a16="http://schemas.microsoft.com/office/drawing/2014/main" id="{268AF0FC-6754-F35C-B0D4-0A40E39767D4}"/>
              </a:ext>
            </a:extLst>
          </p:cNvPr>
          <p:cNvSpPr/>
          <p:nvPr/>
        </p:nvSpPr>
        <p:spPr>
          <a:xfrm>
            <a:off x="407324" y="3229493"/>
            <a:ext cx="1704109" cy="556980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Process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B566580C-571E-3581-504B-B9A4AE4D414A}"/>
              </a:ext>
            </a:extLst>
          </p:cNvPr>
          <p:cNvCxnSpPr>
            <a:cxnSpLocks/>
            <a:stCxn id="38" idx="2"/>
            <a:endCxn id="39" idx="0"/>
          </p:cNvCxnSpPr>
          <p:nvPr/>
        </p:nvCxnSpPr>
        <p:spPr>
          <a:xfrm flipH="1">
            <a:off x="1259379" y="3059117"/>
            <a:ext cx="4154" cy="1703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C6DADA68-4B4F-8237-13BC-59181BAFEF6A}"/>
              </a:ext>
            </a:extLst>
          </p:cNvPr>
          <p:cNvSpPr/>
          <p:nvPr/>
        </p:nvSpPr>
        <p:spPr>
          <a:xfrm>
            <a:off x="3192088" y="2504189"/>
            <a:ext cx="1579416" cy="58915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Player Input</a:t>
            </a:r>
            <a:r>
              <a:rPr lang="ko-KR" altLang="en-US" dirty="0">
                <a:solidFill>
                  <a:schemeClr val="tx1"/>
                </a:solidFill>
              </a:rPr>
              <a:t>에 대한 모든 처리</a:t>
            </a: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85664BD1-A49C-119E-FE07-54624F09ACB7}"/>
              </a:ext>
            </a:extLst>
          </p:cNvPr>
          <p:cNvCxnSpPr>
            <a:cxnSpLocks/>
            <a:stCxn id="38" idx="3"/>
            <a:endCxn id="44" idx="1"/>
          </p:cNvCxnSpPr>
          <p:nvPr/>
        </p:nvCxnSpPr>
        <p:spPr>
          <a:xfrm>
            <a:off x="2053242" y="2780627"/>
            <a:ext cx="1138846" cy="181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2CC77F73-468F-58FF-2E84-4135B64DDCC1}"/>
              </a:ext>
            </a:extLst>
          </p:cNvPr>
          <p:cNvCxnSpPr>
            <a:cxnSpLocks/>
            <a:stCxn id="44" idx="2"/>
            <a:endCxn id="39" idx="3"/>
          </p:cNvCxnSpPr>
          <p:nvPr/>
        </p:nvCxnSpPr>
        <p:spPr>
          <a:xfrm flipH="1">
            <a:off x="2111433" y="3093348"/>
            <a:ext cx="1870363" cy="4146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7DFE499-EB62-EDC1-3647-D17E3833532D}"/>
              </a:ext>
            </a:extLst>
          </p:cNvPr>
          <p:cNvSpPr txBox="1"/>
          <p:nvPr/>
        </p:nvSpPr>
        <p:spPr>
          <a:xfrm>
            <a:off x="6254677" y="1205242"/>
            <a:ext cx="20289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특정 인원 </a:t>
            </a:r>
            <a:r>
              <a:rPr lang="ko-KR" altLang="en-US" dirty="0" err="1"/>
              <a:t>접속시</a:t>
            </a:r>
            <a:r>
              <a:rPr lang="ko-KR" altLang="en-US" dirty="0"/>
              <a:t> 생성</a:t>
            </a:r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CABFB81B-9514-92FA-84F7-C56E7F57BB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8175595" y="2007557"/>
            <a:ext cx="0" cy="5028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467EC5E6-5BC1-1191-B709-0D469EF98792}"/>
              </a:ext>
            </a:extLst>
          </p:cNvPr>
          <p:cNvSpPr/>
          <p:nvPr/>
        </p:nvSpPr>
        <p:spPr>
          <a:xfrm>
            <a:off x="7385887" y="2510422"/>
            <a:ext cx="1579416" cy="108067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태양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지형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NPC</a:t>
            </a:r>
            <a:r>
              <a:rPr lang="ko-KR" altLang="en-US" dirty="0">
                <a:solidFill>
                  <a:schemeClr val="tx1"/>
                </a:solidFill>
              </a:rPr>
              <a:t> 이동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NPC</a:t>
            </a:r>
            <a:r>
              <a:rPr lang="ko-KR" altLang="en-US" dirty="0">
                <a:solidFill>
                  <a:schemeClr val="tx1"/>
                </a:solidFill>
              </a:rPr>
              <a:t> 전투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 타이머 작업</a:t>
            </a:r>
          </a:p>
        </p:txBody>
      </p: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739CF39A-F11C-3FA0-67C8-56C0339E1FF8}"/>
              </a:ext>
            </a:extLst>
          </p:cNvPr>
          <p:cNvCxnSpPr>
            <a:stCxn id="62" idx="1"/>
            <a:endCxn id="39" idx="3"/>
          </p:cNvCxnSpPr>
          <p:nvPr/>
        </p:nvCxnSpPr>
        <p:spPr>
          <a:xfrm flipH="1">
            <a:off x="2111433" y="3050760"/>
            <a:ext cx="5274454" cy="4572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6FC17390-5EE4-0F76-D5A4-A02F536FCE47}"/>
              </a:ext>
            </a:extLst>
          </p:cNvPr>
          <p:cNvCxnSpPr>
            <a:cxnSpLocks/>
            <a:endCxn id="44" idx="0"/>
          </p:cNvCxnSpPr>
          <p:nvPr/>
        </p:nvCxnSpPr>
        <p:spPr>
          <a:xfrm>
            <a:off x="3981796" y="2015327"/>
            <a:ext cx="0" cy="4888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646A071E-C2CC-9CCD-A2F1-B7E45AC991AC}"/>
              </a:ext>
            </a:extLst>
          </p:cNvPr>
          <p:cNvSpPr/>
          <p:nvPr/>
        </p:nvSpPr>
        <p:spPr>
          <a:xfrm>
            <a:off x="1731820" y="1925512"/>
            <a:ext cx="1138841" cy="355327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반복구간</a:t>
            </a:r>
          </a:p>
        </p:txBody>
      </p:sp>
    </p:spTree>
    <p:extLst>
      <p:ext uri="{BB962C8B-B14F-4D97-AF65-F5344CB8AC3E}">
        <p14:creationId xmlns:p14="http://schemas.microsoft.com/office/powerpoint/2010/main" val="2785848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>
            <a:normAutofit/>
          </a:bodyPr>
          <a:lstStyle/>
          <a:p>
            <a:r>
              <a:rPr lang="ko-KR" altLang="en-US" dirty="0">
                <a:solidFill>
                  <a:schemeClr val="tx1"/>
                </a:solidFill>
                <a:latin typeface="+mj-ea"/>
                <a:ea typeface="+mj-ea"/>
              </a:rPr>
              <a:t>게임서버 프로그래밍</a:t>
            </a:r>
            <a:endParaRPr lang="en-US" altLang="ko-KR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C175FF-F377-4B3D-B1CE-FB6FA1868E27}"/>
              </a:ext>
            </a:extLst>
          </p:cNvPr>
          <p:cNvSpPr txBox="1"/>
          <p:nvPr/>
        </p:nvSpPr>
        <p:spPr>
          <a:xfrm>
            <a:off x="399011" y="997526"/>
            <a:ext cx="417298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장르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2D MMORPG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1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프로젝트 목표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 :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대규모 서버 구현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  - </a:t>
            </a:r>
            <a:r>
              <a:rPr lang="en-US" altLang="ko-KR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DataBase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연동을 통한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Player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의 데이터 관리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  -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대규모 접속 시 서버 과부하 방지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기간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2023.05 ~ 2023.06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사용 도구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C++, </a:t>
            </a:r>
            <a:r>
              <a:rPr lang="en-US" altLang="ko-KR" sz="1000" b="1" dirty="0">
                <a:solidFill>
                  <a:srgbClr val="FF0000"/>
                </a:solidFill>
                <a:latin typeface="Consolas" panose="020B0609020204030204" pitchFamily="49" charset="0"/>
              </a:rPr>
              <a:t>IOCP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SFML, </a:t>
            </a:r>
            <a:r>
              <a:rPr lang="en-US" altLang="ko-KR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 SQL</a:t>
            </a: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  Lua script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역할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 프로그래머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컨텐트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추가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</a:t>
            </a:r>
            <a:r>
              <a:rPr lang="en-US" altLang="ko-KR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DataBase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연동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- 20</a:t>
            </a:r>
            <a:r>
              <a:rPr lang="ko-KR" alt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만마리의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NPC AI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제어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	- NPC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종류 추가 및 각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AI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구현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최대 동시 접속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4435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GIT : https://github.com/kkh3a4a/GameServerProject</a:t>
            </a:r>
          </a:p>
          <a:p>
            <a:endParaRPr lang="ko-KR" altLang="en-US" dirty="0"/>
          </a:p>
        </p:txBody>
      </p:sp>
      <p:pic>
        <p:nvPicPr>
          <p:cNvPr id="8" name="그림 7" descr="사각형, 스크린샷, 직사각형, 패턴이(가) 표시된 사진&#10;&#10;자동 생성된 설명">
            <a:extLst>
              <a:ext uri="{FF2B5EF4-FFF2-40B4-BE49-F238E27FC236}">
                <a16:creationId xmlns:a16="http://schemas.microsoft.com/office/drawing/2014/main" id="{416E0FE1-964B-CD42-1F14-626D5A95B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821" y="306595"/>
            <a:ext cx="2479025" cy="2345166"/>
          </a:xfrm>
          <a:prstGeom prst="rect">
            <a:avLst/>
          </a:prstGeom>
        </p:spPr>
      </p:pic>
      <p:pic>
        <p:nvPicPr>
          <p:cNvPr id="3" name="그림 2" descr="스크린샷, 천문학, 별이(가) 표시된 사진&#10;&#10;자동 생성된 설명">
            <a:extLst>
              <a:ext uri="{FF2B5EF4-FFF2-40B4-BE49-F238E27FC236}">
                <a16:creationId xmlns:a16="http://schemas.microsoft.com/office/drawing/2014/main" id="{0A1F3043-84E7-040B-8894-E5C0FB198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8821" y="2824152"/>
            <a:ext cx="2487261" cy="1857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75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71AD740-80A7-892D-3C1C-01E6323B618E}"/>
              </a:ext>
            </a:extLst>
          </p:cNvPr>
          <p:cNvSpPr/>
          <p:nvPr/>
        </p:nvSpPr>
        <p:spPr>
          <a:xfrm>
            <a:off x="6608619" y="1130533"/>
            <a:ext cx="1986741" cy="19236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NPC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AI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E9871B-46B6-59C4-8749-77883C42158B}"/>
              </a:ext>
            </a:extLst>
          </p:cNvPr>
          <p:cNvSpPr txBox="1"/>
          <p:nvPr/>
        </p:nvSpPr>
        <p:spPr>
          <a:xfrm>
            <a:off x="6608619" y="1130533"/>
            <a:ext cx="1886989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NPC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: 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Object</a:t>
            </a:r>
            <a:endParaRPr lang="en-US" altLang="ko-KR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volatile</a:t>
            </a:r>
            <a:r>
              <a:rPr lang="ko-KR" altLang="en-US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bool</a:t>
            </a:r>
            <a:r>
              <a:rPr lang="ko-KR" altLang="en-US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n_wake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주변에 플레이어가 있다면 한번만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wake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를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true 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바꿔주어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wake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작동하게 한다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endParaRPr lang="en-US" altLang="ko-KR" sz="700" dirty="0"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spawn_x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0, 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spawn_y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last_attacker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bool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is_batte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false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short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n_type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1;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1, 2 peace 3, 4 </a:t>
            </a:r>
            <a:r>
              <a:rPr lang="en-US" altLang="ko-KR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agro</a:t>
            </a:r>
            <a:endParaRPr lang="en-US" altLang="ko-KR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1, 3 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로밍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2, 4 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고정</a:t>
            </a:r>
            <a:endParaRPr lang="en-US" altLang="ko-KR" sz="7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bool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agro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…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7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FE5480-ACA2-D309-5F53-6153F62E9E29}"/>
              </a:ext>
            </a:extLst>
          </p:cNvPr>
          <p:cNvSpPr txBox="1"/>
          <p:nvPr/>
        </p:nvSpPr>
        <p:spPr>
          <a:xfrm>
            <a:off x="6608619" y="789711"/>
            <a:ext cx="17955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NPC </a:t>
            </a:r>
            <a:r>
              <a:rPr lang="ko-KR" altLang="en-US" sz="1600" dirty="0"/>
              <a:t>자료구조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BFC18B-4FAD-45C1-4436-122B64D0B6F9}"/>
              </a:ext>
            </a:extLst>
          </p:cNvPr>
          <p:cNvSpPr txBox="1"/>
          <p:nvPr/>
        </p:nvSpPr>
        <p:spPr>
          <a:xfrm>
            <a:off x="311700" y="965035"/>
            <a:ext cx="6340575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/>
                </a:solidFill>
                <a:latin typeface="Consolas" panose="020B0609020204030204" pitchFamily="49" charset="0"/>
              </a:rPr>
              <a:t>20</a:t>
            </a:r>
            <a:r>
              <a:rPr lang="ko-KR" alt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만 마리의 </a:t>
            </a:r>
            <a:r>
              <a:rPr lang="en-US" altLang="ko-KR" sz="1600" dirty="0">
                <a:solidFill>
                  <a:schemeClr val="tx1"/>
                </a:solidFill>
                <a:latin typeface="Consolas" panose="020B0609020204030204" pitchFamily="49" charset="0"/>
              </a:rPr>
              <a:t>NPC</a:t>
            </a:r>
            <a:r>
              <a:rPr lang="ko-KR" alt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가 작동하도록 성능을 위한 노력</a:t>
            </a:r>
            <a:endParaRPr lang="en-US" altLang="ko-KR" sz="16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6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 err="1">
                <a:latin typeface="Consolas" panose="020B0609020204030204" pitchFamily="49" charset="0"/>
              </a:rPr>
              <a:t>Npc</a:t>
            </a:r>
            <a:r>
              <a:rPr lang="en-US" altLang="ko-KR" sz="1100" dirty="0">
                <a:latin typeface="Consolas" panose="020B0609020204030204" pitchFamily="49" charset="0"/>
              </a:rPr>
              <a:t> AI</a:t>
            </a:r>
            <a:r>
              <a:rPr lang="ko-KR" altLang="en-US" sz="1100" dirty="0">
                <a:latin typeface="Consolas" panose="020B0609020204030204" pitchFamily="49" charset="0"/>
              </a:rPr>
              <a:t>는 시야 내에 </a:t>
            </a:r>
            <a:r>
              <a:rPr lang="en-US" altLang="ko-KR" sz="1100" dirty="0">
                <a:latin typeface="Consolas" panose="020B0609020204030204" pitchFamily="49" charset="0"/>
              </a:rPr>
              <a:t>Player</a:t>
            </a:r>
            <a:r>
              <a:rPr lang="ko-KR" altLang="en-US" sz="1100" dirty="0">
                <a:latin typeface="Consolas" panose="020B0609020204030204" pitchFamily="49" charset="0"/>
              </a:rPr>
              <a:t>가 없다면 </a:t>
            </a:r>
            <a:r>
              <a:rPr lang="en-US" altLang="ko-KR" sz="1100" dirty="0">
                <a:latin typeface="Consolas" panose="020B0609020204030204" pitchFamily="49" charset="0"/>
              </a:rPr>
              <a:t>_</a:t>
            </a:r>
            <a:r>
              <a:rPr lang="en-US" altLang="ko-KR" sz="1100" dirty="0" err="1">
                <a:latin typeface="Consolas" panose="020B0609020204030204" pitchFamily="49" charset="0"/>
              </a:rPr>
              <a:t>n_wake</a:t>
            </a:r>
            <a:r>
              <a:rPr lang="ko-KR" altLang="en-US" sz="1100" dirty="0">
                <a:latin typeface="Consolas" panose="020B0609020204030204" pitchFamily="49" charset="0"/>
              </a:rPr>
              <a:t>를 통해 작동하지 않도록 구현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_</a:t>
            </a:r>
            <a:r>
              <a:rPr lang="en-US" altLang="ko-KR" sz="1100" dirty="0" err="1">
                <a:latin typeface="Consolas" panose="020B0609020204030204" pitchFamily="49" charset="0"/>
              </a:rPr>
              <a:t>n_wake</a:t>
            </a:r>
            <a:r>
              <a:rPr lang="ko-KR" altLang="en-US" sz="1100" dirty="0">
                <a:latin typeface="Consolas" panose="020B0609020204030204" pitchFamily="49" charset="0"/>
              </a:rPr>
              <a:t>는 </a:t>
            </a:r>
            <a:r>
              <a:rPr lang="en-US" altLang="ko-KR" sz="1100" dirty="0">
                <a:latin typeface="Consolas" panose="020B0609020204030204" pitchFamily="49" charset="0"/>
              </a:rPr>
              <a:t>player</a:t>
            </a:r>
            <a:r>
              <a:rPr lang="ko-KR" altLang="en-US" sz="1100" dirty="0">
                <a:latin typeface="Consolas" panose="020B0609020204030204" pitchFamily="49" charset="0"/>
              </a:rPr>
              <a:t>가 주변에 있거나</a:t>
            </a:r>
            <a:r>
              <a:rPr lang="en-US" altLang="ko-KR" sz="1100" dirty="0">
                <a:latin typeface="Consolas" panose="020B0609020204030204" pitchFamily="49" charset="0"/>
              </a:rPr>
              <a:t>, </a:t>
            </a:r>
            <a:r>
              <a:rPr lang="ko-KR" altLang="en-US" sz="1100" dirty="0">
                <a:latin typeface="Consolas" panose="020B0609020204030204" pitchFamily="49" charset="0"/>
              </a:rPr>
              <a:t>적대 </a:t>
            </a:r>
            <a:r>
              <a:rPr lang="en-US" altLang="ko-KR" sz="1100" dirty="0">
                <a:latin typeface="Consolas" panose="020B0609020204030204" pitchFamily="49" charset="0"/>
              </a:rPr>
              <a:t>player</a:t>
            </a:r>
            <a:r>
              <a:rPr lang="ko-KR" altLang="en-US" sz="1100" dirty="0">
                <a:latin typeface="Consolas" panose="020B0609020204030204" pitchFamily="49" charset="0"/>
              </a:rPr>
              <a:t>가 범위 내에 </a:t>
            </a:r>
            <a:r>
              <a:rPr lang="ko-KR" altLang="en-US" sz="1100" dirty="0" err="1">
                <a:latin typeface="Consolas" panose="020B0609020204030204" pitchFamily="49" charset="0"/>
              </a:rPr>
              <a:t>있을때</a:t>
            </a:r>
            <a:r>
              <a:rPr lang="ko-KR" altLang="en-US" sz="1100" dirty="0">
                <a:latin typeface="Consolas" panose="020B0609020204030204" pitchFamily="49" charset="0"/>
              </a:rPr>
              <a:t> 작동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NPC</a:t>
            </a:r>
            <a:r>
              <a:rPr lang="ko-KR" altLang="en-US" sz="1100" dirty="0">
                <a:latin typeface="Consolas" panose="020B0609020204030204" pitchFamily="49" charset="0"/>
              </a:rPr>
              <a:t>가 죽거나 </a:t>
            </a:r>
            <a:r>
              <a:rPr lang="en-US" altLang="ko-KR" sz="1100" dirty="0">
                <a:latin typeface="Consolas" panose="020B0609020204030204" pitchFamily="49" charset="0"/>
              </a:rPr>
              <a:t>player</a:t>
            </a:r>
            <a:r>
              <a:rPr lang="ko-KR" altLang="en-US" sz="1100" dirty="0">
                <a:latin typeface="Consolas" panose="020B0609020204030204" pitchFamily="49" charset="0"/>
              </a:rPr>
              <a:t>가 주변에 없다면 작동을 멈춤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NPC </a:t>
            </a:r>
            <a:r>
              <a:rPr lang="ko-KR" altLang="en-US" sz="1100" dirty="0">
                <a:latin typeface="Consolas" panose="020B0609020204030204" pitchFamily="49" charset="0"/>
              </a:rPr>
              <a:t>또한 </a:t>
            </a:r>
            <a:r>
              <a:rPr lang="en-US" altLang="ko-KR" sz="1100" dirty="0">
                <a:latin typeface="Consolas" panose="020B0609020204030204" pitchFamily="49" charset="0"/>
              </a:rPr>
              <a:t>Zone</a:t>
            </a:r>
            <a:r>
              <a:rPr lang="ko-KR" altLang="en-US" sz="1100" dirty="0">
                <a:latin typeface="Consolas" panose="020B0609020204030204" pitchFamily="49" charset="0"/>
              </a:rPr>
              <a:t>으로 관리하여 시야 처리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FDD118-E3E3-8A4A-E300-1C3E8CBAEA29}"/>
              </a:ext>
            </a:extLst>
          </p:cNvPr>
          <p:cNvSpPr txBox="1"/>
          <p:nvPr/>
        </p:nvSpPr>
        <p:spPr>
          <a:xfrm>
            <a:off x="432262" y="3091146"/>
            <a:ext cx="2917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dirty="0"/>
              <a:t>NPC </a:t>
            </a:r>
            <a:r>
              <a:rPr lang="ko-KR" altLang="en-US" sz="1800" dirty="0"/>
              <a:t>설계 시 문제점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79B58D-557D-59C2-2A32-3AC91B96BBBD}"/>
              </a:ext>
            </a:extLst>
          </p:cNvPr>
          <p:cNvSpPr txBox="1"/>
          <p:nvPr/>
        </p:nvSpPr>
        <p:spPr>
          <a:xfrm>
            <a:off x="432261" y="3392691"/>
            <a:ext cx="858704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Consolas" panose="020B0609020204030204" pitchFamily="49" charset="0"/>
              </a:rPr>
              <a:t>Npc</a:t>
            </a:r>
            <a:r>
              <a:rPr lang="en-US" altLang="ko-KR" sz="1100" dirty="0">
                <a:latin typeface="Consolas" panose="020B0609020204030204" pitchFamily="49" charset="0"/>
              </a:rPr>
              <a:t> AI</a:t>
            </a:r>
            <a:r>
              <a:rPr lang="ko-KR" altLang="en-US" sz="1100" dirty="0">
                <a:latin typeface="Consolas" panose="020B0609020204030204" pitchFamily="49" charset="0"/>
              </a:rPr>
              <a:t>가 </a:t>
            </a:r>
            <a:r>
              <a:rPr lang="en-US" altLang="ko-KR" sz="1100" dirty="0" err="1">
                <a:latin typeface="Consolas" panose="020B0609020204030204" pitchFamily="49" charset="0"/>
              </a:rPr>
              <a:t>EventQueue</a:t>
            </a:r>
            <a:r>
              <a:rPr lang="ko-KR" altLang="en-US" sz="1100" dirty="0">
                <a:latin typeface="Consolas" panose="020B0609020204030204" pitchFamily="49" charset="0"/>
              </a:rPr>
              <a:t>에 </a:t>
            </a:r>
            <a:r>
              <a:rPr lang="en-US" altLang="ko-KR" sz="1100" dirty="0">
                <a:latin typeface="Consolas" panose="020B0609020204030204" pitchFamily="49" charset="0"/>
              </a:rPr>
              <a:t>push </a:t>
            </a:r>
            <a:r>
              <a:rPr lang="ko-KR" altLang="en-US" sz="1100" dirty="0">
                <a:latin typeface="Consolas" panose="020B0609020204030204" pitchFamily="49" charset="0"/>
              </a:rPr>
              <a:t>형식으로</a:t>
            </a:r>
            <a:r>
              <a:rPr lang="en-US" altLang="ko-KR" sz="1100" dirty="0">
                <a:latin typeface="Consolas" panose="020B0609020204030204" pitchFamily="49" charset="0"/>
              </a:rPr>
              <a:t> </a:t>
            </a:r>
            <a:r>
              <a:rPr lang="en-US" altLang="ko-KR" sz="1100" dirty="0" err="1">
                <a:latin typeface="Consolas" panose="020B0609020204030204" pitchFamily="49" charset="0"/>
              </a:rPr>
              <a:t>TimerThread</a:t>
            </a:r>
            <a:r>
              <a:rPr lang="ko-KR" altLang="en-US" sz="1100" dirty="0">
                <a:latin typeface="Consolas" panose="020B0609020204030204" pitchFamily="49" charset="0"/>
              </a:rPr>
              <a:t>를 이용하여 작동하는데 주변 플레이어가 동시에 늘어날 때 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Attack Event</a:t>
            </a:r>
            <a:r>
              <a:rPr lang="ko-KR" altLang="en-US" sz="1100" dirty="0">
                <a:latin typeface="Consolas" panose="020B0609020204030204" pitchFamily="49" charset="0"/>
              </a:rPr>
              <a:t>를 </a:t>
            </a:r>
            <a:r>
              <a:rPr lang="en-US" altLang="ko-KR" sz="1100" dirty="0">
                <a:latin typeface="Consolas" panose="020B0609020204030204" pitchFamily="49" charset="0"/>
              </a:rPr>
              <a:t>Queue</a:t>
            </a:r>
            <a:r>
              <a:rPr lang="ko-KR" altLang="en-US" sz="1100" dirty="0">
                <a:latin typeface="Consolas" panose="020B0609020204030204" pitchFamily="49" charset="0"/>
              </a:rPr>
              <a:t>에 </a:t>
            </a:r>
            <a:r>
              <a:rPr lang="en-US" altLang="ko-KR" sz="1100" dirty="0">
                <a:latin typeface="Consolas" panose="020B0609020204030204" pitchFamily="49" charset="0"/>
              </a:rPr>
              <a:t>push</a:t>
            </a:r>
            <a:r>
              <a:rPr lang="ko-KR" altLang="en-US" sz="1100" dirty="0">
                <a:latin typeface="Consolas" panose="020B0609020204030204" pitchFamily="49" charset="0"/>
              </a:rPr>
              <a:t>를 </a:t>
            </a:r>
            <a:r>
              <a:rPr lang="ko-KR" altLang="en-US" sz="1100" dirty="0" err="1">
                <a:latin typeface="Consolas" panose="020B0609020204030204" pitchFamily="49" charset="0"/>
              </a:rPr>
              <a:t>여러번하는</a:t>
            </a:r>
            <a:r>
              <a:rPr lang="ko-KR" altLang="en-US" sz="1100" dirty="0">
                <a:latin typeface="Consolas" panose="020B0609020204030204" pitchFamily="49" charset="0"/>
              </a:rPr>
              <a:t> 현상이 존재</a:t>
            </a:r>
            <a:r>
              <a:rPr lang="en-US" altLang="ko-KR" sz="1100" dirty="0">
                <a:latin typeface="Consolas" panose="020B0609020204030204" pitchFamily="49" charset="0"/>
              </a:rPr>
              <a:t>, Attack</a:t>
            </a:r>
            <a:r>
              <a:rPr lang="ko-KR" altLang="en-US" sz="1100" dirty="0">
                <a:latin typeface="Consolas" panose="020B0609020204030204" pitchFamily="49" charset="0"/>
              </a:rPr>
              <a:t>을 호출 하기 전에 </a:t>
            </a:r>
            <a:r>
              <a:rPr lang="en-US" altLang="ko-KR" sz="11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_</a:t>
            </a:r>
            <a:r>
              <a:rPr lang="en-US" altLang="ko-KR" sz="11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last_attack_time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을 확인 후 진행 하도록 구현하여 해결하였습니다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.</a:t>
            </a:r>
          </a:p>
          <a:p>
            <a:endParaRPr lang="en-US" altLang="ko-KR" sz="1100" dirty="0"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1100" dirty="0" err="1"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AI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가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Lua scrip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로 구현되어 여러 쓰레드에서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Lua 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호출 시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Stack 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에러가 발생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Lua lock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을 사용하여 오류 방지하였습니다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.</a:t>
            </a:r>
          </a:p>
          <a:p>
            <a:endParaRPr lang="en-US" altLang="ko-KR" sz="1100" dirty="0">
              <a:latin typeface="+mn-ea"/>
              <a:ea typeface="+mn-ea"/>
            </a:endParaRPr>
          </a:p>
          <a:p>
            <a:r>
              <a:rPr lang="en-US" altLang="ko-KR" sz="1100" dirty="0" err="1">
                <a:latin typeface="Consolas" panose="020B0609020204030204" pitchFamily="49" charset="0"/>
                <a:ea typeface="+mn-ea"/>
              </a:rPr>
              <a:t>Npc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가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200,000 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마리라서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NPC AI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가 </a:t>
            </a:r>
            <a:r>
              <a:rPr lang="en-US" altLang="ko-KR" sz="1100" dirty="0" err="1">
                <a:latin typeface="Consolas" panose="020B0609020204030204" pitchFamily="49" charset="0"/>
                <a:ea typeface="+mn-ea"/>
              </a:rPr>
              <a:t>TimerThread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에서 처리 불가능</a:t>
            </a:r>
            <a:endParaRPr lang="en-US" altLang="ko-KR" sz="1100" dirty="0">
              <a:latin typeface="Consolas" panose="020B0609020204030204" pitchFamily="49" charset="0"/>
              <a:ea typeface="+mn-ea"/>
            </a:endParaRPr>
          </a:p>
          <a:p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PQCS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함수를 통한 </a:t>
            </a:r>
            <a:r>
              <a:rPr lang="en-US" altLang="ko-KR" sz="1100" dirty="0" err="1">
                <a:latin typeface="Consolas" panose="020B0609020204030204" pitchFamily="49" charset="0"/>
                <a:ea typeface="+mn-ea"/>
              </a:rPr>
              <a:t>WorkerThread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에서 작동하도록 구현하여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NPC AI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의 성능을 개선하였습니다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.</a:t>
            </a:r>
            <a:endParaRPr lang="en-US" altLang="ko-KR" sz="11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803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0BD8E596-A266-1A19-02AC-354B48A88A62}"/>
              </a:ext>
            </a:extLst>
          </p:cNvPr>
          <p:cNvSpPr/>
          <p:nvPr/>
        </p:nvSpPr>
        <p:spPr>
          <a:xfrm>
            <a:off x="4052429" y="2660338"/>
            <a:ext cx="4077418" cy="143487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63383B7-F325-E76C-ED3E-AEE3F0C10DBA}"/>
              </a:ext>
            </a:extLst>
          </p:cNvPr>
          <p:cNvSpPr/>
          <p:nvPr/>
        </p:nvSpPr>
        <p:spPr>
          <a:xfrm>
            <a:off x="419766" y="2660338"/>
            <a:ext cx="3196271" cy="143487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DB </a:t>
            </a:r>
            <a:r>
              <a:rPr lang="ko-KR" altLang="en-US" dirty="0">
                <a:latin typeface="+mj-ea"/>
                <a:ea typeface="+mj-ea"/>
              </a:rPr>
              <a:t>연동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B46B21-96E6-4F1E-6C8B-BF9FB5769F0F}"/>
              </a:ext>
            </a:extLst>
          </p:cNvPr>
          <p:cNvSpPr txBox="1"/>
          <p:nvPr/>
        </p:nvSpPr>
        <p:spPr>
          <a:xfrm>
            <a:off x="311700" y="979925"/>
            <a:ext cx="587709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플레이어의 정보를 </a:t>
            </a:r>
            <a:r>
              <a:rPr lang="en-US" altLang="ko-KR" dirty="0" err="1">
                <a:solidFill>
                  <a:schemeClr val="tx1"/>
                </a:solidFill>
                <a:latin typeface="Consolas" panose="020B0609020204030204" pitchFamily="49" charset="0"/>
              </a:rPr>
              <a:t>DataBase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저장 및 수정</a:t>
            </a:r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플레이어의 채팅을 </a:t>
            </a:r>
            <a:r>
              <a:rPr lang="en-US" altLang="ko-KR" dirty="0" err="1">
                <a:solidFill>
                  <a:schemeClr val="tx1"/>
                </a:solidFill>
                <a:latin typeface="Consolas" panose="020B0609020204030204" pitchFamily="49" charset="0"/>
              </a:rPr>
              <a:t>DataBase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에 시간과 함께 저장</a:t>
            </a:r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로그인 시 </a:t>
            </a:r>
            <a:r>
              <a:rPr lang="en-US" altLang="ko-KR" dirty="0" err="1">
                <a:solidFill>
                  <a:schemeClr val="tx1"/>
                </a:solidFill>
                <a:latin typeface="Consolas" panose="020B0609020204030204" pitchFamily="49" charset="0"/>
              </a:rPr>
              <a:t>DataBase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에 요청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등록된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ID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가 </a:t>
            </a:r>
            <a:r>
              <a:rPr lang="ko-KR" altLang="en-US" dirty="0" err="1">
                <a:solidFill>
                  <a:schemeClr val="tx1"/>
                </a:solidFill>
                <a:latin typeface="Consolas" panose="020B0609020204030204" pitchFamily="49" charset="0"/>
              </a:rPr>
              <a:t>없을시에는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 생성</a:t>
            </a:r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ID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를 생성할 때는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Stored Procedure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사용하여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DB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성능 향상</a:t>
            </a:r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C22DAF-131B-E299-E63C-64BF565CF979}"/>
              </a:ext>
            </a:extLst>
          </p:cNvPr>
          <p:cNvSpPr txBox="1"/>
          <p:nvPr/>
        </p:nvSpPr>
        <p:spPr>
          <a:xfrm>
            <a:off x="419766" y="2710215"/>
            <a:ext cx="3208713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ALTER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PROCEDURE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[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dbo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.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Add_User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 @Param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@Param2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CHAR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20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AS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BEGIN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-- SET NOCOUNT ON added to prevent extra result sets from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-- interfering with SELECT statements.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SET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NOCOUNT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ON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-- Insert statements for procedure here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INSERT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INTO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dbo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.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user_info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user_id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user_name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user_x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user_y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VALUES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@Param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@Param2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CAST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RAND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CHECKSUM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NEWID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()))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2000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AS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CAST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RAND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CHECKSUM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NEWID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()))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2000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AS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))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END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2B682A-6E96-0500-B957-B9A54CCF5E77}"/>
              </a:ext>
            </a:extLst>
          </p:cNvPr>
          <p:cNvSpPr txBox="1"/>
          <p:nvPr/>
        </p:nvSpPr>
        <p:spPr>
          <a:xfrm>
            <a:off x="407324" y="4098919"/>
            <a:ext cx="2951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DataBase</a:t>
            </a:r>
            <a:r>
              <a:rPr lang="ko-KR" altLang="en-US" dirty="0"/>
              <a:t> </a:t>
            </a:r>
            <a:r>
              <a:rPr lang="en-US" altLang="ko-KR" dirty="0"/>
              <a:t>Stored Procedure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94FFB9-4846-9506-770C-7489F67048B3}"/>
              </a:ext>
            </a:extLst>
          </p:cNvPr>
          <p:cNvSpPr txBox="1"/>
          <p:nvPr/>
        </p:nvSpPr>
        <p:spPr>
          <a:xfrm>
            <a:off x="4027545" y="4095210"/>
            <a:ext cx="2951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DataBase</a:t>
            </a:r>
            <a:r>
              <a:rPr lang="en-US" altLang="ko-KR" dirty="0"/>
              <a:t> Server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2B71D8-749C-D3E7-CFFD-B96350066181}"/>
              </a:ext>
            </a:extLst>
          </p:cNvPr>
          <p:cNvSpPr txBox="1"/>
          <p:nvPr/>
        </p:nvSpPr>
        <p:spPr>
          <a:xfrm>
            <a:off x="4039987" y="2631416"/>
            <a:ext cx="4505497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SQLAllocHandle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SQL_HANDLE_STMT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hdbc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], &amp;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!=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SQL_SUCCESS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&amp;&amp;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!=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SQL_SUCCESS_WITH_INFO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show_DB_error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7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SQLWCHAR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query[100];</a:t>
            </a:r>
          </a:p>
          <a:p>
            <a:r>
              <a:rPr lang="de-DE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wchar_t</a:t>
            </a:r>
            <a:r>
              <a:rPr lang="de-DE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w_name[20];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swprintf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w_name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20, </a:t>
            </a:r>
            <a:r>
              <a:rPr lang="en-US" altLang="ko-KR" sz="7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L"%</a:t>
            </a:r>
            <a:r>
              <a:rPr lang="en-US" altLang="ko-KR" sz="700" dirty="0" err="1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</a:t>
            </a:r>
            <a:r>
              <a:rPr lang="en-US" altLang="ko-KR" sz="7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"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name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swprintf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(query, 100, </a:t>
            </a:r>
            <a:r>
              <a:rPr lang="en-US" altLang="ko-KR" sz="7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L"EXEC </a:t>
            </a:r>
            <a:r>
              <a:rPr lang="en-US" altLang="ko-KR" sz="700" dirty="0" err="1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Add_User</a:t>
            </a:r>
            <a:r>
              <a:rPr lang="en-US" altLang="ko-KR" sz="7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%d, '%</a:t>
            </a:r>
            <a:r>
              <a:rPr lang="en-US" altLang="ko-KR" sz="700" dirty="0" err="1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</a:t>
            </a:r>
            <a:r>
              <a:rPr lang="en-US" altLang="ko-KR" sz="7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'"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name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700" dirty="0" err="1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SQLExecDirect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], query,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SQL_NTS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!=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SQL_SUCCESS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&amp;&amp;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!=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SQL_SUCCESS_WITH_INFO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show_DB_error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SQLFreeHandle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SQL_HANDLE_STMT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]);</a:t>
            </a:r>
            <a:endParaRPr lang="ko-KR" altLang="en-US" sz="7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226319"/>
      </p:ext>
    </p:extLst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3230E35222D3843BEEB72EC2D9204FC" ma:contentTypeVersion="2" ma:contentTypeDescription="새 문서를 만듭니다." ma:contentTypeScope="" ma:versionID="5393aaff91954c76b1b683e9a5608cea">
  <xsd:schema xmlns:xsd="http://www.w3.org/2001/XMLSchema" xmlns:xs="http://www.w3.org/2001/XMLSchema" xmlns:p="http://schemas.microsoft.com/office/2006/metadata/properties" xmlns:ns3="40417cfd-5ee9-4f27-b32c-05b3ffb2c773" targetNamespace="http://schemas.microsoft.com/office/2006/metadata/properties" ma:root="true" ma:fieldsID="2ef65e9a1312700681ee5f1e5151caaa" ns3:_="">
    <xsd:import namespace="40417cfd-5ee9-4f27-b32c-05b3ffb2c77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417cfd-5ee9-4f27-b32c-05b3ffb2c7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F614C11-CC89-4842-B139-2357435741F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39BB87E-0319-4B57-952E-0B0C988A11D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0417cfd-5ee9-4f27-b32c-05b3ffb2c77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31B6D13-895E-43AA-B14D-583444261BC4}">
  <ds:schemaRefs>
    <ds:schemaRef ds:uri="http://schemas.microsoft.com/office/2006/documentManagement/types"/>
    <ds:schemaRef ds:uri="40417cfd-5ee9-4f27-b32c-05b3ffb2c773"/>
    <ds:schemaRef ds:uri="http://schemas.microsoft.com/office/2006/metadata/properties"/>
    <ds:schemaRef ds:uri="http://www.w3.org/XML/1998/namespace"/>
    <ds:schemaRef ds:uri="http://purl.org/dc/terms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617</TotalTime>
  <Words>2263</Words>
  <Application>Microsoft Office PowerPoint</Application>
  <PresentationFormat>화면 슬라이드 쇼(16:9)</PresentationFormat>
  <Paragraphs>375</Paragraphs>
  <Slides>14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Open Sans</vt:lpstr>
      <vt:lpstr>Arial</vt:lpstr>
      <vt:lpstr>돋움체</vt:lpstr>
      <vt:lpstr>맑은 고딕</vt:lpstr>
      <vt:lpstr>Consolas</vt:lpstr>
      <vt:lpstr>Economica</vt:lpstr>
      <vt:lpstr>Luxe</vt:lpstr>
      <vt:lpstr>P o r t f o l i o</vt:lpstr>
      <vt:lpstr>Contents</vt:lpstr>
      <vt:lpstr>Survil(졸업작품)</vt:lpstr>
      <vt:lpstr>지형변화</vt:lpstr>
      <vt:lpstr>지형변화 코드</vt:lpstr>
      <vt:lpstr>로직</vt:lpstr>
      <vt:lpstr>게임서버 프로그래밍</vt:lpstr>
      <vt:lpstr>NPC AI</vt:lpstr>
      <vt:lpstr>DB 연동</vt:lpstr>
      <vt:lpstr>DB 연동</vt:lpstr>
      <vt:lpstr>Zone 분할</vt:lpstr>
      <vt:lpstr>Lua Script</vt:lpstr>
      <vt:lpstr>네트워크 게임 프로그래밍</vt:lpstr>
      <vt:lpstr>로직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 o r t f o l i o</dc:title>
  <cp:lastModifiedBy>김강휘(2019180046)</cp:lastModifiedBy>
  <cp:revision>18</cp:revision>
  <dcterms:modified xsi:type="dcterms:W3CDTF">2023-08-17T16:51:35Z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0x01010013230E35222D3843BEEB72EC2D9204FC</vt:lpwstr>
  </property>
</Properties>
</file>